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3" r:id="rId2"/>
    <p:sldId id="268" r:id="rId3"/>
    <p:sldId id="264" r:id="rId4"/>
    <p:sldId id="258" r:id="rId5"/>
    <p:sldId id="269" r:id="rId6"/>
    <p:sldId id="260" r:id="rId7"/>
    <p:sldId id="261" r:id="rId8"/>
    <p:sldId id="271" r:id="rId9"/>
    <p:sldId id="265" r:id="rId10"/>
    <p:sldId id="270" r:id="rId11"/>
    <p:sldId id="272"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572"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D804FE-9A3F-4217-B223-AE346F627867}"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1ABD29E1-F824-4A26-94D7-B5716825EB5C}">
      <dgm:prSet phldrT="[Text]" custT="1"/>
      <dgm:spPr/>
      <dgm:t>
        <a:bodyPr/>
        <a:lstStyle/>
        <a:p>
          <a:r>
            <a:rPr lang="en-US" sz="1800" b="1" dirty="0" smtClean="0"/>
            <a:t>Microfinance Customers</a:t>
          </a:r>
          <a:endParaRPr lang="en-US" sz="1800" dirty="0"/>
        </a:p>
      </dgm:t>
    </dgm:pt>
    <dgm:pt modelId="{271F11DE-082C-4050-84FB-6521ABB7AF61}" type="parTrans" cxnId="{C76DE6A3-9E89-435E-B77D-E2AD792FEB09}">
      <dgm:prSet/>
      <dgm:spPr/>
      <dgm:t>
        <a:bodyPr/>
        <a:lstStyle/>
        <a:p>
          <a:endParaRPr lang="en-US" sz="1800"/>
        </a:p>
      </dgm:t>
    </dgm:pt>
    <dgm:pt modelId="{F41068AD-D013-454B-B1EF-7D58EB116716}" type="sibTrans" cxnId="{C76DE6A3-9E89-435E-B77D-E2AD792FEB09}">
      <dgm:prSet/>
      <dgm:spPr/>
      <dgm:t>
        <a:bodyPr/>
        <a:lstStyle/>
        <a:p>
          <a:endParaRPr lang="en-US" sz="1800"/>
        </a:p>
      </dgm:t>
    </dgm:pt>
    <dgm:pt modelId="{8B62FDB8-7C41-4535-ACA5-A0BF50982A2F}">
      <dgm:prSet phldrT="[Text]" custT="1"/>
      <dgm:spPr/>
      <dgm:t>
        <a:bodyPr/>
        <a:lstStyle/>
        <a:p>
          <a:pPr algn="just"/>
          <a:r>
            <a:rPr lang="en-US" sz="1800" dirty="0" smtClean="0"/>
            <a:t>Transfer a debt to IB or convert an interest-based loan to an Islamic one;</a:t>
          </a:r>
          <a:endParaRPr lang="en-US" sz="1800" dirty="0"/>
        </a:p>
      </dgm:t>
    </dgm:pt>
    <dgm:pt modelId="{E09608F4-616D-4AD5-8DE3-23E8CEAF6667}" type="parTrans" cxnId="{16E87280-1CED-4181-ABEF-8EB1EC1827C3}">
      <dgm:prSet/>
      <dgm:spPr/>
      <dgm:t>
        <a:bodyPr/>
        <a:lstStyle/>
        <a:p>
          <a:endParaRPr lang="en-US" sz="1800"/>
        </a:p>
      </dgm:t>
    </dgm:pt>
    <dgm:pt modelId="{09A356E6-7142-4EA3-BBF5-400C5F550D08}" type="sibTrans" cxnId="{16E87280-1CED-4181-ABEF-8EB1EC1827C3}">
      <dgm:prSet/>
      <dgm:spPr/>
      <dgm:t>
        <a:bodyPr/>
        <a:lstStyle/>
        <a:p>
          <a:endParaRPr lang="en-US" sz="1800"/>
        </a:p>
      </dgm:t>
    </dgm:pt>
    <dgm:pt modelId="{29CC2348-ABC1-47EC-B321-467DA53C1C4D}">
      <dgm:prSet phldrT="[Text]" custT="1"/>
      <dgm:spPr/>
      <dgm:t>
        <a:bodyPr/>
        <a:lstStyle/>
        <a:p>
          <a:pPr algn="just"/>
          <a:r>
            <a:rPr lang="en-US" sz="1800" dirty="0" smtClean="0"/>
            <a:t>Emergency consumption needs; </a:t>
          </a:r>
        </a:p>
      </dgm:t>
    </dgm:pt>
    <dgm:pt modelId="{0D789EA5-7786-4976-A5BB-2D7C4184867E}" type="parTrans" cxnId="{4F72B217-D91B-4641-A014-56208F2A9F48}">
      <dgm:prSet/>
      <dgm:spPr/>
      <dgm:t>
        <a:bodyPr/>
        <a:lstStyle/>
        <a:p>
          <a:endParaRPr lang="en-US" sz="1800"/>
        </a:p>
      </dgm:t>
    </dgm:pt>
    <dgm:pt modelId="{DA25B27E-721A-42A7-B478-CB612B579B4F}" type="sibTrans" cxnId="{4F72B217-D91B-4641-A014-56208F2A9F48}">
      <dgm:prSet/>
      <dgm:spPr/>
      <dgm:t>
        <a:bodyPr/>
        <a:lstStyle/>
        <a:p>
          <a:endParaRPr lang="en-US" sz="1800"/>
        </a:p>
      </dgm:t>
    </dgm:pt>
    <dgm:pt modelId="{236C0AF8-DEDD-4F85-858E-31722CD45077}">
      <dgm:prSet phldrT="[Text]" custT="1"/>
      <dgm:spPr/>
      <dgm:t>
        <a:bodyPr/>
        <a:lstStyle/>
        <a:p>
          <a:pPr algn="just"/>
          <a:r>
            <a:rPr lang="en-US" sz="1800" dirty="0" smtClean="0"/>
            <a:t>Convenience purposes and nature of transactions (where only cash payment is accepted); </a:t>
          </a:r>
          <a:endParaRPr lang="en-US" sz="1800" dirty="0"/>
        </a:p>
      </dgm:t>
    </dgm:pt>
    <dgm:pt modelId="{083B1C8A-5725-48DE-A756-471B1B91ADBA}" type="parTrans" cxnId="{D0F9C6A5-EF81-43FC-9D56-BEB36BE0B4DB}">
      <dgm:prSet/>
      <dgm:spPr/>
      <dgm:t>
        <a:bodyPr/>
        <a:lstStyle/>
        <a:p>
          <a:endParaRPr lang="en-US" sz="1800"/>
        </a:p>
      </dgm:t>
    </dgm:pt>
    <dgm:pt modelId="{47F19767-5740-46D7-9695-B0710A89FB2E}" type="sibTrans" cxnId="{D0F9C6A5-EF81-43FC-9D56-BEB36BE0B4DB}">
      <dgm:prSet/>
      <dgm:spPr/>
      <dgm:t>
        <a:bodyPr/>
        <a:lstStyle/>
        <a:p>
          <a:endParaRPr lang="en-US" sz="1800"/>
        </a:p>
      </dgm:t>
    </dgm:pt>
    <dgm:pt modelId="{1E70549F-4D33-4B04-AF0D-9343DAB96255}">
      <dgm:prSet custT="1"/>
      <dgm:spPr/>
      <dgm:t>
        <a:bodyPr/>
        <a:lstStyle/>
        <a:p>
          <a:pPr algn="just"/>
          <a:r>
            <a:rPr lang="en-US" sz="1800" dirty="0" smtClean="0"/>
            <a:t>Mismanagement of finance due to over-consumption and many easy credit facilities;</a:t>
          </a:r>
          <a:endParaRPr lang="en-US" sz="1800" dirty="0"/>
        </a:p>
      </dgm:t>
    </dgm:pt>
    <dgm:pt modelId="{C230E1A9-D489-40DF-BCDB-FDE870085662}" type="parTrans" cxnId="{AFD96A1A-9BDF-4FD3-AC46-DF5BFADE9372}">
      <dgm:prSet/>
      <dgm:spPr/>
      <dgm:t>
        <a:bodyPr/>
        <a:lstStyle/>
        <a:p>
          <a:endParaRPr lang="en-US" sz="1800"/>
        </a:p>
      </dgm:t>
    </dgm:pt>
    <dgm:pt modelId="{15C59575-D38E-41F8-A90E-55413C2BEA32}" type="sibTrans" cxnId="{AFD96A1A-9BDF-4FD3-AC46-DF5BFADE9372}">
      <dgm:prSet/>
      <dgm:spPr/>
      <dgm:t>
        <a:bodyPr/>
        <a:lstStyle/>
        <a:p>
          <a:endParaRPr lang="en-US" sz="1800"/>
        </a:p>
      </dgm:t>
    </dgm:pt>
    <dgm:pt modelId="{C1FFD763-51F4-4F24-A1A8-09DA354718B9}">
      <dgm:prSet custT="1"/>
      <dgm:spPr/>
      <dgm:t>
        <a:bodyPr/>
        <a:lstStyle/>
        <a:p>
          <a:pPr algn="just"/>
          <a:r>
            <a:rPr lang="en-US" sz="1800" dirty="0" smtClean="0"/>
            <a:t>Change in an individual’s economic condition or status; </a:t>
          </a:r>
          <a:endParaRPr lang="en-US" sz="1800" dirty="0"/>
        </a:p>
      </dgm:t>
    </dgm:pt>
    <dgm:pt modelId="{8636BB70-797B-4F24-A9B9-D55534A73DAE}" type="parTrans" cxnId="{2E48E2B3-40F8-4220-B495-31759F5FAE0E}">
      <dgm:prSet/>
      <dgm:spPr/>
      <dgm:t>
        <a:bodyPr/>
        <a:lstStyle/>
        <a:p>
          <a:endParaRPr lang="en-US" sz="1800"/>
        </a:p>
      </dgm:t>
    </dgm:pt>
    <dgm:pt modelId="{EF77A6DB-412B-413F-93C8-17907ACF39D1}" type="sibTrans" cxnId="{2E48E2B3-40F8-4220-B495-31759F5FAE0E}">
      <dgm:prSet/>
      <dgm:spPr/>
      <dgm:t>
        <a:bodyPr/>
        <a:lstStyle/>
        <a:p>
          <a:endParaRPr lang="en-US" sz="1800"/>
        </a:p>
      </dgm:t>
    </dgm:pt>
    <dgm:pt modelId="{FAC46FC4-14F2-4FF5-A193-7300BA5AB838}">
      <dgm:prSet custT="1"/>
      <dgm:spPr/>
      <dgm:t>
        <a:bodyPr/>
        <a:lstStyle/>
        <a:p>
          <a:pPr algn="just"/>
          <a:r>
            <a:rPr lang="en-US" sz="1800" dirty="0" smtClean="0"/>
            <a:t>Rescheduling many credit facilities from different institutions into a single facility;</a:t>
          </a:r>
          <a:endParaRPr lang="en-US" sz="1800" dirty="0"/>
        </a:p>
      </dgm:t>
    </dgm:pt>
    <dgm:pt modelId="{79CA796D-53C7-4D57-A8B0-E973608F1ABE}" type="parTrans" cxnId="{189D363B-ACDD-4B8F-AE30-1E93A63D0805}">
      <dgm:prSet/>
      <dgm:spPr/>
      <dgm:t>
        <a:bodyPr/>
        <a:lstStyle/>
        <a:p>
          <a:endParaRPr lang="en-US" sz="1800"/>
        </a:p>
      </dgm:t>
    </dgm:pt>
    <dgm:pt modelId="{4109E73B-9ACF-40BC-ADDB-15B0032830BD}" type="sibTrans" cxnId="{189D363B-ACDD-4B8F-AE30-1E93A63D0805}">
      <dgm:prSet/>
      <dgm:spPr/>
      <dgm:t>
        <a:bodyPr/>
        <a:lstStyle/>
        <a:p>
          <a:endParaRPr lang="en-US" sz="1800"/>
        </a:p>
      </dgm:t>
    </dgm:pt>
    <dgm:pt modelId="{97C3A2A6-D258-4D00-96EE-A77E3EA3D6B0}">
      <dgm:prSet custT="1"/>
      <dgm:spPr/>
      <dgm:t>
        <a:bodyPr/>
        <a:lstStyle/>
        <a:p>
          <a:pPr algn="just"/>
          <a:r>
            <a:rPr lang="en-US" sz="1800" dirty="0" smtClean="0"/>
            <a:t>The customer does not want to disclose the purpose of financing.</a:t>
          </a:r>
          <a:endParaRPr lang="en-US" sz="1800" dirty="0"/>
        </a:p>
      </dgm:t>
    </dgm:pt>
    <dgm:pt modelId="{1ECF04BF-90B6-4979-B29B-0C6375A00918}" type="parTrans" cxnId="{1B47A91C-3E4B-4296-B5F5-A2405E3C12D6}">
      <dgm:prSet/>
      <dgm:spPr/>
      <dgm:t>
        <a:bodyPr/>
        <a:lstStyle/>
        <a:p>
          <a:endParaRPr lang="en-US" sz="1800"/>
        </a:p>
      </dgm:t>
    </dgm:pt>
    <dgm:pt modelId="{7339A2EC-A78D-48DC-B920-58BAB331F249}" type="sibTrans" cxnId="{1B47A91C-3E4B-4296-B5F5-A2405E3C12D6}">
      <dgm:prSet/>
      <dgm:spPr/>
      <dgm:t>
        <a:bodyPr/>
        <a:lstStyle/>
        <a:p>
          <a:endParaRPr lang="en-US" sz="1800"/>
        </a:p>
      </dgm:t>
    </dgm:pt>
    <dgm:pt modelId="{9FFAB4E9-5053-4927-9C02-C859FA772FE4}">
      <dgm:prSet phldrT="[Text]" custT="1"/>
      <dgm:spPr/>
      <dgm:t>
        <a:bodyPr/>
        <a:lstStyle/>
        <a:p>
          <a:r>
            <a:rPr lang="en-US" sz="1800" b="1" dirty="0" smtClean="0"/>
            <a:t>Microfinance Businesses</a:t>
          </a:r>
          <a:endParaRPr lang="en-US" sz="1800" b="1" dirty="0"/>
        </a:p>
      </dgm:t>
    </dgm:pt>
    <dgm:pt modelId="{4F52AAED-DE87-42D7-AF32-1F12154F517D}" type="parTrans" cxnId="{4F780FD5-2F16-426E-B369-F87282CC7E56}">
      <dgm:prSet/>
      <dgm:spPr/>
      <dgm:t>
        <a:bodyPr/>
        <a:lstStyle/>
        <a:p>
          <a:endParaRPr lang="en-US" sz="1800"/>
        </a:p>
      </dgm:t>
    </dgm:pt>
    <dgm:pt modelId="{E90EE94A-3401-4D1E-B79B-C21A08665419}" type="sibTrans" cxnId="{4F780FD5-2F16-426E-B369-F87282CC7E56}">
      <dgm:prSet/>
      <dgm:spPr/>
      <dgm:t>
        <a:bodyPr/>
        <a:lstStyle/>
        <a:p>
          <a:endParaRPr lang="en-US" sz="1800"/>
        </a:p>
      </dgm:t>
    </dgm:pt>
    <dgm:pt modelId="{B9EB5C6F-F485-406F-A9A7-DCCF01BA2330}">
      <dgm:prSet phldrT="[Text]" custT="1"/>
      <dgm:spPr/>
      <dgm:t>
        <a:bodyPr/>
        <a:lstStyle/>
        <a:p>
          <a:pPr algn="just"/>
          <a:r>
            <a:rPr lang="en-US" sz="1800" dirty="0" smtClean="0"/>
            <a:t>Lack of securities, collaterals and guarantees;</a:t>
          </a:r>
          <a:endParaRPr lang="en-US" sz="1800" dirty="0"/>
        </a:p>
      </dgm:t>
    </dgm:pt>
    <dgm:pt modelId="{C0204036-D200-4107-AC36-2DF0C0EBA170}" type="parTrans" cxnId="{D123DADD-8350-468E-9E34-C61057E1E0F1}">
      <dgm:prSet/>
      <dgm:spPr/>
      <dgm:t>
        <a:bodyPr/>
        <a:lstStyle/>
        <a:p>
          <a:endParaRPr lang="en-US" sz="1800"/>
        </a:p>
      </dgm:t>
    </dgm:pt>
    <dgm:pt modelId="{A1C83B3F-F240-4BBC-897F-532D2712E44C}" type="sibTrans" cxnId="{D123DADD-8350-468E-9E34-C61057E1E0F1}">
      <dgm:prSet/>
      <dgm:spPr/>
      <dgm:t>
        <a:bodyPr/>
        <a:lstStyle/>
        <a:p>
          <a:endParaRPr lang="en-US" sz="1800"/>
        </a:p>
      </dgm:t>
    </dgm:pt>
    <dgm:pt modelId="{17B23850-DA1E-42B9-9AA7-9A3AE323463A}">
      <dgm:prSet custT="1"/>
      <dgm:spPr/>
      <dgm:t>
        <a:bodyPr/>
        <a:lstStyle/>
        <a:p>
          <a:pPr algn="just"/>
          <a:r>
            <a:rPr lang="en-US" sz="1800" dirty="0" smtClean="0"/>
            <a:t>Low cash generation or any cash shortage resulting from volatility in cash flow (risks of debt collection and debt payment);</a:t>
          </a:r>
          <a:endParaRPr lang="en-US" sz="1800" dirty="0"/>
        </a:p>
      </dgm:t>
    </dgm:pt>
    <dgm:pt modelId="{ED881E5D-360F-4C90-8F1A-B9166BFC0524}" type="parTrans" cxnId="{D76FE393-9259-498F-9954-E2D284E36B6D}">
      <dgm:prSet/>
      <dgm:spPr/>
      <dgm:t>
        <a:bodyPr/>
        <a:lstStyle/>
        <a:p>
          <a:endParaRPr lang="en-US" sz="1800"/>
        </a:p>
      </dgm:t>
    </dgm:pt>
    <dgm:pt modelId="{DE872DCC-01C0-4064-8081-6677996E174E}" type="sibTrans" cxnId="{D76FE393-9259-498F-9954-E2D284E36B6D}">
      <dgm:prSet/>
      <dgm:spPr/>
      <dgm:t>
        <a:bodyPr/>
        <a:lstStyle/>
        <a:p>
          <a:endParaRPr lang="en-US" sz="1800"/>
        </a:p>
      </dgm:t>
    </dgm:pt>
    <dgm:pt modelId="{742AB7D5-4B7B-48A3-A575-2A35C25EC7C5}">
      <dgm:prSet custT="1"/>
      <dgm:spPr/>
      <dgm:t>
        <a:bodyPr/>
        <a:lstStyle/>
        <a:p>
          <a:pPr algn="just"/>
          <a:r>
            <a:rPr lang="en-US" sz="1800" dirty="0" smtClean="0"/>
            <a:t>No or small capital size ;</a:t>
          </a:r>
          <a:endParaRPr lang="en-US" sz="1800" dirty="0"/>
        </a:p>
      </dgm:t>
    </dgm:pt>
    <dgm:pt modelId="{B08940E5-22E7-4854-A030-3A03F0362613}" type="parTrans" cxnId="{D44B5CD8-9EA7-46DC-9F07-A3BFB6BB6199}">
      <dgm:prSet/>
      <dgm:spPr/>
      <dgm:t>
        <a:bodyPr/>
        <a:lstStyle/>
        <a:p>
          <a:endParaRPr lang="en-US" sz="1800"/>
        </a:p>
      </dgm:t>
    </dgm:pt>
    <dgm:pt modelId="{5CE88BCD-08C7-47E3-B875-2DA45694C027}" type="sibTrans" cxnId="{D44B5CD8-9EA7-46DC-9F07-A3BFB6BB6199}">
      <dgm:prSet/>
      <dgm:spPr/>
      <dgm:t>
        <a:bodyPr/>
        <a:lstStyle/>
        <a:p>
          <a:endParaRPr lang="en-US" sz="1800"/>
        </a:p>
      </dgm:t>
    </dgm:pt>
    <dgm:pt modelId="{65CA8BDA-4904-4740-9932-3D2B57CEA1A7}">
      <dgm:prSet custT="1"/>
      <dgm:spPr/>
      <dgm:t>
        <a:bodyPr/>
        <a:lstStyle/>
        <a:p>
          <a:pPr algn="just"/>
          <a:r>
            <a:rPr lang="en-US" sz="1800" dirty="0" smtClean="0"/>
            <a:t>Risk of cash flow shortage (Selling on credit and purchasing inventory and raw materials on cash-basis or mismatch between cash receivable and cash payable);</a:t>
          </a:r>
          <a:endParaRPr lang="en-US" sz="1800" dirty="0"/>
        </a:p>
      </dgm:t>
    </dgm:pt>
    <dgm:pt modelId="{A56408A8-7D64-4BFB-A404-4842963A1AC8}" type="parTrans" cxnId="{9D2EB15A-62A7-4216-BC7F-334C3547A2B8}">
      <dgm:prSet/>
      <dgm:spPr/>
      <dgm:t>
        <a:bodyPr/>
        <a:lstStyle/>
        <a:p>
          <a:endParaRPr lang="en-US" sz="1800"/>
        </a:p>
      </dgm:t>
    </dgm:pt>
    <dgm:pt modelId="{AC39216B-6BA4-4518-B871-8EABE49C0C72}" type="sibTrans" cxnId="{9D2EB15A-62A7-4216-BC7F-334C3547A2B8}">
      <dgm:prSet/>
      <dgm:spPr/>
      <dgm:t>
        <a:bodyPr/>
        <a:lstStyle/>
        <a:p>
          <a:endParaRPr lang="en-US" sz="1800"/>
        </a:p>
      </dgm:t>
    </dgm:pt>
    <dgm:pt modelId="{1E462FB5-40BA-4165-8ECE-14CC58CD282E}">
      <dgm:prSet custT="1"/>
      <dgm:spPr/>
      <dgm:t>
        <a:bodyPr/>
        <a:lstStyle/>
        <a:p>
          <a:pPr algn="just"/>
          <a:r>
            <a:rPr lang="en-US" sz="1800" dirty="0" smtClean="0"/>
            <a:t>Credit facilities not offered by banks due to high risk;</a:t>
          </a:r>
          <a:endParaRPr lang="en-US" sz="1800" dirty="0"/>
        </a:p>
      </dgm:t>
    </dgm:pt>
    <dgm:pt modelId="{26E2ED53-E4C4-43C4-A043-B5D3767356F7}" type="parTrans" cxnId="{8525470E-BB45-428B-A3EB-0D8B1762F5BB}">
      <dgm:prSet/>
      <dgm:spPr/>
      <dgm:t>
        <a:bodyPr/>
        <a:lstStyle/>
        <a:p>
          <a:endParaRPr lang="en-US" sz="1800"/>
        </a:p>
      </dgm:t>
    </dgm:pt>
    <dgm:pt modelId="{EBF3D638-FEAB-4314-816B-E66C99F8A7F2}" type="sibTrans" cxnId="{8525470E-BB45-428B-A3EB-0D8B1762F5BB}">
      <dgm:prSet/>
      <dgm:spPr/>
      <dgm:t>
        <a:bodyPr/>
        <a:lstStyle/>
        <a:p>
          <a:endParaRPr lang="en-US" sz="1800"/>
        </a:p>
      </dgm:t>
    </dgm:pt>
    <dgm:pt modelId="{B4849590-142B-4812-8476-40FE4EE16B34}">
      <dgm:prSet custT="1"/>
      <dgm:spPr/>
      <dgm:t>
        <a:bodyPr/>
        <a:lstStyle/>
        <a:p>
          <a:pPr algn="just"/>
          <a:r>
            <a:rPr lang="en-US" sz="1800" dirty="0" smtClean="0"/>
            <a:t>Down-payment for purchasing inventory or assets and equipment;</a:t>
          </a:r>
          <a:endParaRPr lang="en-US" sz="1800" dirty="0"/>
        </a:p>
      </dgm:t>
    </dgm:pt>
    <dgm:pt modelId="{C401C046-D7CD-4775-93E0-BB664D92AE04}" type="parTrans" cxnId="{448E1B1C-95BF-432A-A2F7-0007346A8701}">
      <dgm:prSet/>
      <dgm:spPr/>
      <dgm:t>
        <a:bodyPr/>
        <a:lstStyle/>
        <a:p>
          <a:endParaRPr lang="en-US" sz="1800"/>
        </a:p>
      </dgm:t>
    </dgm:pt>
    <dgm:pt modelId="{70B844F8-84EA-4835-AF01-B3CD57741D71}" type="sibTrans" cxnId="{448E1B1C-95BF-432A-A2F7-0007346A8701}">
      <dgm:prSet/>
      <dgm:spPr/>
      <dgm:t>
        <a:bodyPr/>
        <a:lstStyle/>
        <a:p>
          <a:endParaRPr lang="en-US" sz="1800"/>
        </a:p>
      </dgm:t>
    </dgm:pt>
    <dgm:pt modelId="{9DF8D973-F237-4EBD-A657-A8E2338EAB6E}">
      <dgm:prSet custT="1"/>
      <dgm:spPr/>
      <dgm:t>
        <a:bodyPr/>
        <a:lstStyle/>
        <a:p>
          <a:pPr algn="just"/>
          <a:r>
            <a:rPr lang="en-US" sz="1800" dirty="0" smtClean="0"/>
            <a:t>Payments of workers’ salaries, utility bills, daily expenses or any other cash needs;</a:t>
          </a:r>
          <a:endParaRPr lang="en-US" sz="1800" dirty="0"/>
        </a:p>
      </dgm:t>
    </dgm:pt>
    <dgm:pt modelId="{51B38975-243C-4499-89DD-C59E4FFF661A}" type="parTrans" cxnId="{6E448B98-F75F-4347-9C5C-D1B899CA4892}">
      <dgm:prSet/>
      <dgm:spPr/>
      <dgm:t>
        <a:bodyPr/>
        <a:lstStyle/>
        <a:p>
          <a:endParaRPr lang="en-US" sz="1800"/>
        </a:p>
      </dgm:t>
    </dgm:pt>
    <dgm:pt modelId="{ECA8B8C5-727D-4807-8EDF-03880B261CA8}" type="sibTrans" cxnId="{6E448B98-F75F-4347-9C5C-D1B899CA4892}">
      <dgm:prSet/>
      <dgm:spPr/>
      <dgm:t>
        <a:bodyPr/>
        <a:lstStyle/>
        <a:p>
          <a:endParaRPr lang="en-US" sz="1800"/>
        </a:p>
      </dgm:t>
    </dgm:pt>
    <dgm:pt modelId="{87818294-1DFD-47A4-AA2E-C298535EF797}">
      <dgm:prSet custT="1"/>
      <dgm:spPr/>
      <dgm:t>
        <a:bodyPr/>
        <a:lstStyle/>
        <a:p>
          <a:pPr algn="just"/>
          <a:r>
            <a:rPr lang="en-US" sz="1800" dirty="0" smtClean="0"/>
            <a:t>Rescheduling credit facilities in case of default;</a:t>
          </a:r>
          <a:endParaRPr lang="en-US" sz="1800" dirty="0"/>
        </a:p>
      </dgm:t>
    </dgm:pt>
    <dgm:pt modelId="{EE21F14C-5151-4A6C-8B19-4890C4FEA6C1}" type="parTrans" cxnId="{375856F1-EEE7-4A0E-99DD-A13B2C47E033}">
      <dgm:prSet/>
      <dgm:spPr/>
      <dgm:t>
        <a:bodyPr/>
        <a:lstStyle/>
        <a:p>
          <a:endParaRPr lang="en-US" sz="1800"/>
        </a:p>
      </dgm:t>
    </dgm:pt>
    <dgm:pt modelId="{6C014B7D-D199-4414-8E14-AEAA8C0E8653}" type="sibTrans" cxnId="{375856F1-EEE7-4A0E-99DD-A13B2C47E033}">
      <dgm:prSet/>
      <dgm:spPr/>
      <dgm:t>
        <a:bodyPr/>
        <a:lstStyle/>
        <a:p>
          <a:endParaRPr lang="en-US" sz="1800"/>
        </a:p>
      </dgm:t>
    </dgm:pt>
    <dgm:pt modelId="{BCE8717C-8992-4877-B24E-BB69C57BBCAC}">
      <dgm:prSet custT="1"/>
      <dgm:spPr/>
      <dgm:t>
        <a:bodyPr/>
        <a:lstStyle/>
        <a:p>
          <a:pPr algn="just"/>
          <a:r>
            <a:rPr lang="en-US" sz="1800" dirty="0" smtClean="0"/>
            <a:t>Nature of transactions (where only cash payment is accepted or feasible).</a:t>
          </a:r>
          <a:endParaRPr lang="en-US" sz="1800" dirty="0"/>
        </a:p>
      </dgm:t>
    </dgm:pt>
    <dgm:pt modelId="{8DEBC537-4A50-4565-B993-BE5F2340AF5A}" type="parTrans" cxnId="{BEFC4CC1-FC31-42F2-BABF-4E3B1B495C12}">
      <dgm:prSet/>
      <dgm:spPr/>
      <dgm:t>
        <a:bodyPr/>
        <a:lstStyle/>
        <a:p>
          <a:endParaRPr lang="en-US" sz="1800"/>
        </a:p>
      </dgm:t>
    </dgm:pt>
    <dgm:pt modelId="{8EDF0C60-3BE6-4389-947F-AA1C2B482BAB}" type="sibTrans" cxnId="{BEFC4CC1-FC31-42F2-BABF-4E3B1B495C12}">
      <dgm:prSet/>
      <dgm:spPr/>
      <dgm:t>
        <a:bodyPr/>
        <a:lstStyle/>
        <a:p>
          <a:endParaRPr lang="en-US" sz="1800"/>
        </a:p>
      </dgm:t>
    </dgm:pt>
    <dgm:pt modelId="{A64AB72F-801E-4E83-A383-404E2A3C990F}" type="pres">
      <dgm:prSet presAssocID="{5CD804FE-9A3F-4217-B223-AE346F627867}" presName="Name0" presStyleCnt="0">
        <dgm:presLayoutVars>
          <dgm:dir/>
          <dgm:animLvl val="lvl"/>
          <dgm:resizeHandles val="exact"/>
        </dgm:presLayoutVars>
      </dgm:prSet>
      <dgm:spPr/>
      <dgm:t>
        <a:bodyPr/>
        <a:lstStyle/>
        <a:p>
          <a:endParaRPr lang="en-US"/>
        </a:p>
      </dgm:t>
    </dgm:pt>
    <dgm:pt modelId="{458B6E89-4F20-497E-A5F2-94000CFD6433}" type="pres">
      <dgm:prSet presAssocID="{1ABD29E1-F824-4A26-94D7-B5716825EB5C}" presName="composite" presStyleCnt="0"/>
      <dgm:spPr/>
    </dgm:pt>
    <dgm:pt modelId="{547DE811-2274-4A54-9546-93E3EAC6BF9C}" type="pres">
      <dgm:prSet presAssocID="{1ABD29E1-F824-4A26-94D7-B5716825EB5C}" presName="parTx" presStyleLbl="alignNode1" presStyleIdx="0" presStyleCnt="2" custScaleX="111244">
        <dgm:presLayoutVars>
          <dgm:chMax val="0"/>
          <dgm:chPref val="0"/>
          <dgm:bulletEnabled val="1"/>
        </dgm:presLayoutVars>
      </dgm:prSet>
      <dgm:spPr/>
      <dgm:t>
        <a:bodyPr/>
        <a:lstStyle/>
        <a:p>
          <a:endParaRPr lang="en-US"/>
        </a:p>
      </dgm:t>
    </dgm:pt>
    <dgm:pt modelId="{A398D2F5-5F36-4865-9C51-C9244D76329E}" type="pres">
      <dgm:prSet presAssocID="{1ABD29E1-F824-4A26-94D7-B5716825EB5C}" presName="desTx" presStyleLbl="alignAccFollowNode1" presStyleIdx="0" presStyleCnt="2" custScaleX="111174">
        <dgm:presLayoutVars>
          <dgm:bulletEnabled val="1"/>
        </dgm:presLayoutVars>
      </dgm:prSet>
      <dgm:spPr/>
      <dgm:t>
        <a:bodyPr/>
        <a:lstStyle/>
        <a:p>
          <a:endParaRPr lang="en-US"/>
        </a:p>
      </dgm:t>
    </dgm:pt>
    <dgm:pt modelId="{DC5B5D75-5312-49CB-8807-5D0EE03EF13B}" type="pres">
      <dgm:prSet presAssocID="{F41068AD-D013-454B-B1EF-7D58EB116716}" presName="space" presStyleCnt="0"/>
      <dgm:spPr/>
    </dgm:pt>
    <dgm:pt modelId="{402EA556-D2CF-4682-9C4C-45F4C2F9041C}" type="pres">
      <dgm:prSet presAssocID="{9FFAB4E9-5053-4927-9C02-C859FA772FE4}" presName="composite" presStyleCnt="0"/>
      <dgm:spPr/>
    </dgm:pt>
    <dgm:pt modelId="{AE11C9AA-5FDE-40DD-8E4A-9F38F6B76F3D}" type="pres">
      <dgm:prSet presAssocID="{9FFAB4E9-5053-4927-9C02-C859FA772FE4}" presName="parTx" presStyleLbl="alignNode1" presStyleIdx="1" presStyleCnt="2" custScaleX="150849">
        <dgm:presLayoutVars>
          <dgm:chMax val="0"/>
          <dgm:chPref val="0"/>
          <dgm:bulletEnabled val="1"/>
        </dgm:presLayoutVars>
      </dgm:prSet>
      <dgm:spPr/>
      <dgm:t>
        <a:bodyPr/>
        <a:lstStyle/>
        <a:p>
          <a:endParaRPr lang="en-US"/>
        </a:p>
      </dgm:t>
    </dgm:pt>
    <dgm:pt modelId="{32A668FD-8712-4962-8DD3-FE951F4954D6}" type="pres">
      <dgm:prSet presAssocID="{9FFAB4E9-5053-4927-9C02-C859FA772FE4}" presName="desTx" presStyleLbl="alignAccFollowNode1" presStyleIdx="1" presStyleCnt="2" custScaleX="150920" custLinFactNeighborX="2108">
        <dgm:presLayoutVars>
          <dgm:bulletEnabled val="1"/>
        </dgm:presLayoutVars>
      </dgm:prSet>
      <dgm:spPr/>
      <dgm:t>
        <a:bodyPr/>
        <a:lstStyle/>
        <a:p>
          <a:endParaRPr lang="en-US"/>
        </a:p>
      </dgm:t>
    </dgm:pt>
  </dgm:ptLst>
  <dgm:cxnLst>
    <dgm:cxn modelId="{189D363B-ACDD-4B8F-AE30-1E93A63D0805}" srcId="{1ABD29E1-F824-4A26-94D7-B5716825EB5C}" destId="{FAC46FC4-14F2-4FF5-A193-7300BA5AB838}" srcOrd="5" destOrd="0" parTransId="{79CA796D-53C7-4D57-A8B0-E973608F1ABE}" sibTransId="{4109E73B-9ACF-40BC-ADDB-15B0032830BD}"/>
    <dgm:cxn modelId="{BEFC4CC1-FC31-42F2-BABF-4E3B1B495C12}" srcId="{9FFAB4E9-5053-4927-9C02-C859FA772FE4}" destId="{BCE8717C-8992-4877-B24E-BB69C57BBCAC}" srcOrd="8" destOrd="0" parTransId="{8DEBC537-4A50-4565-B993-BE5F2340AF5A}" sibTransId="{8EDF0C60-3BE6-4389-947F-AA1C2B482BAB}"/>
    <dgm:cxn modelId="{D0F9C6A5-EF81-43FC-9D56-BEB36BE0B4DB}" srcId="{1ABD29E1-F824-4A26-94D7-B5716825EB5C}" destId="{236C0AF8-DEDD-4F85-858E-31722CD45077}" srcOrd="2" destOrd="0" parTransId="{083B1C8A-5725-48DE-A756-471B1B91ADBA}" sibTransId="{47F19767-5740-46D7-9695-B0710A89FB2E}"/>
    <dgm:cxn modelId="{C3C649BC-F240-4482-8758-70D63BDBB3BB}" type="presOf" srcId="{97C3A2A6-D258-4D00-96EE-A77E3EA3D6B0}" destId="{A398D2F5-5F36-4865-9C51-C9244D76329E}" srcOrd="0" destOrd="6" presId="urn:microsoft.com/office/officeart/2005/8/layout/hList1"/>
    <dgm:cxn modelId="{16606F94-FB22-4CF5-B959-8F6C1359A0A7}" type="presOf" srcId="{FAC46FC4-14F2-4FF5-A193-7300BA5AB838}" destId="{A398D2F5-5F36-4865-9C51-C9244D76329E}" srcOrd="0" destOrd="5" presId="urn:microsoft.com/office/officeart/2005/8/layout/hList1"/>
    <dgm:cxn modelId="{851AEA3A-7CA1-4F2D-9FC6-BB2185E8A135}" type="presOf" srcId="{9FFAB4E9-5053-4927-9C02-C859FA772FE4}" destId="{AE11C9AA-5FDE-40DD-8E4A-9F38F6B76F3D}" srcOrd="0" destOrd="0" presId="urn:microsoft.com/office/officeart/2005/8/layout/hList1"/>
    <dgm:cxn modelId="{4F72B217-D91B-4641-A014-56208F2A9F48}" srcId="{1ABD29E1-F824-4A26-94D7-B5716825EB5C}" destId="{29CC2348-ABC1-47EC-B321-467DA53C1C4D}" srcOrd="1" destOrd="0" parTransId="{0D789EA5-7786-4976-A5BB-2D7C4184867E}" sibTransId="{DA25B27E-721A-42A7-B478-CB612B579B4F}"/>
    <dgm:cxn modelId="{41709D87-84E8-4A56-9C3A-DA8BBB72B046}" type="presOf" srcId="{B4849590-142B-4812-8476-40FE4EE16B34}" destId="{32A668FD-8712-4962-8DD3-FE951F4954D6}" srcOrd="0" destOrd="5" presId="urn:microsoft.com/office/officeart/2005/8/layout/hList1"/>
    <dgm:cxn modelId="{16E87280-1CED-4181-ABEF-8EB1EC1827C3}" srcId="{1ABD29E1-F824-4A26-94D7-B5716825EB5C}" destId="{8B62FDB8-7C41-4535-ACA5-A0BF50982A2F}" srcOrd="0" destOrd="0" parTransId="{E09608F4-616D-4AD5-8DE3-23E8CEAF6667}" sibTransId="{09A356E6-7142-4EA3-BBF5-400C5F550D08}"/>
    <dgm:cxn modelId="{D76FE393-9259-498F-9954-E2D284E36B6D}" srcId="{9FFAB4E9-5053-4927-9C02-C859FA772FE4}" destId="{17B23850-DA1E-42B9-9AA7-9A3AE323463A}" srcOrd="1" destOrd="0" parTransId="{ED881E5D-360F-4C90-8F1A-B9166BFC0524}" sibTransId="{DE872DCC-01C0-4064-8081-6677996E174E}"/>
    <dgm:cxn modelId="{C76DE6A3-9E89-435E-B77D-E2AD792FEB09}" srcId="{5CD804FE-9A3F-4217-B223-AE346F627867}" destId="{1ABD29E1-F824-4A26-94D7-B5716825EB5C}" srcOrd="0" destOrd="0" parTransId="{271F11DE-082C-4050-84FB-6521ABB7AF61}" sibTransId="{F41068AD-D013-454B-B1EF-7D58EB116716}"/>
    <dgm:cxn modelId="{E5BF19E1-19D7-401F-91DA-3AC99BF324EF}" type="presOf" srcId="{B9EB5C6F-F485-406F-A9A7-DCCF01BA2330}" destId="{32A668FD-8712-4962-8DD3-FE951F4954D6}" srcOrd="0" destOrd="0" presId="urn:microsoft.com/office/officeart/2005/8/layout/hList1"/>
    <dgm:cxn modelId="{3FFEFEB2-80F9-43C6-A795-A664AC15BCEE}" type="presOf" srcId="{236C0AF8-DEDD-4F85-858E-31722CD45077}" destId="{A398D2F5-5F36-4865-9C51-C9244D76329E}" srcOrd="0" destOrd="2" presId="urn:microsoft.com/office/officeart/2005/8/layout/hList1"/>
    <dgm:cxn modelId="{A134C619-9C8A-498A-9572-FCBA3AED3B91}" type="presOf" srcId="{87818294-1DFD-47A4-AA2E-C298535EF797}" destId="{32A668FD-8712-4962-8DD3-FE951F4954D6}" srcOrd="0" destOrd="7" presId="urn:microsoft.com/office/officeart/2005/8/layout/hList1"/>
    <dgm:cxn modelId="{B0377D49-B2B7-48CD-9111-F59F5E13FAD3}" type="presOf" srcId="{9DF8D973-F237-4EBD-A657-A8E2338EAB6E}" destId="{32A668FD-8712-4962-8DD3-FE951F4954D6}" srcOrd="0" destOrd="6" presId="urn:microsoft.com/office/officeart/2005/8/layout/hList1"/>
    <dgm:cxn modelId="{D44B5CD8-9EA7-46DC-9F07-A3BFB6BB6199}" srcId="{9FFAB4E9-5053-4927-9C02-C859FA772FE4}" destId="{742AB7D5-4B7B-48A3-A575-2A35C25EC7C5}" srcOrd="2" destOrd="0" parTransId="{B08940E5-22E7-4854-A030-3A03F0362613}" sibTransId="{5CE88BCD-08C7-47E3-B875-2DA45694C027}"/>
    <dgm:cxn modelId="{AFD96A1A-9BDF-4FD3-AC46-DF5BFADE9372}" srcId="{1ABD29E1-F824-4A26-94D7-B5716825EB5C}" destId="{1E70549F-4D33-4B04-AF0D-9343DAB96255}" srcOrd="3" destOrd="0" parTransId="{C230E1A9-D489-40DF-BCDB-FDE870085662}" sibTransId="{15C59575-D38E-41F8-A90E-55413C2BEA32}"/>
    <dgm:cxn modelId="{D123DADD-8350-468E-9E34-C61057E1E0F1}" srcId="{9FFAB4E9-5053-4927-9C02-C859FA772FE4}" destId="{B9EB5C6F-F485-406F-A9A7-DCCF01BA2330}" srcOrd="0" destOrd="0" parTransId="{C0204036-D200-4107-AC36-2DF0C0EBA170}" sibTransId="{A1C83B3F-F240-4BBC-897F-532D2712E44C}"/>
    <dgm:cxn modelId="{1B47A91C-3E4B-4296-B5F5-A2405E3C12D6}" srcId="{1ABD29E1-F824-4A26-94D7-B5716825EB5C}" destId="{97C3A2A6-D258-4D00-96EE-A77E3EA3D6B0}" srcOrd="6" destOrd="0" parTransId="{1ECF04BF-90B6-4979-B29B-0C6375A00918}" sibTransId="{7339A2EC-A78D-48DC-B920-58BAB331F249}"/>
    <dgm:cxn modelId="{49B0F88C-EDEE-47F1-8AB7-B08FD9405B8D}" type="presOf" srcId="{17B23850-DA1E-42B9-9AA7-9A3AE323463A}" destId="{32A668FD-8712-4962-8DD3-FE951F4954D6}" srcOrd="0" destOrd="1" presId="urn:microsoft.com/office/officeart/2005/8/layout/hList1"/>
    <dgm:cxn modelId="{58179E5B-82B5-4211-BD79-A17B3A85F3B0}" type="presOf" srcId="{742AB7D5-4B7B-48A3-A575-2A35C25EC7C5}" destId="{32A668FD-8712-4962-8DD3-FE951F4954D6}" srcOrd="0" destOrd="2" presId="urn:microsoft.com/office/officeart/2005/8/layout/hList1"/>
    <dgm:cxn modelId="{375856F1-EEE7-4A0E-99DD-A13B2C47E033}" srcId="{9FFAB4E9-5053-4927-9C02-C859FA772FE4}" destId="{87818294-1DFD-47A4-AA2E-C298535EF797}" srcOrd="7" destOrd="0" parTransId="{EE21F14C-5151-4A6C-8B19-4890C4FEA6C1}" sibTransId="{6C014B7D-D199-4414-8E14-AEAA8C0E8653}"/>
    <dgm:cxn modelId="{0E0C49ED-FAEF-406A-8E72-E5CBBD5E50F4}" type="presOf" srcId="{C1FFD763-51F4-4F24-A1A8-09DA354718B9}" destId="{A398D2F5-5F36-4865-9C51-C9244D76329E}" srcOrd="0" destOrd="4" presId="urn:microsoft.com/office/officeart/2005/8/layout/hList1"/>
    <dgm:cxn modelId="{F08CC33C-055A-457D-9F99-C0561852329C}" type="presOf" srcId="{8B62FDB8-7C41-4535-ACA5-A0BF50982A2F}" destId="{A398D2F5-5F36-4865-9C51-C9244D76329E}" srcOrd="0" destOrd="0" presId="urn:microsoft.com/office/officeart/2005/8/layout/hList1"/>
    <dgm:cxn modelId="{4F780FD5-2F16-426E-B369-F87282CC7E56}" srcId="{5CD804FE-9A3F-4217-B223-AE346F627867}" destId="{9FFAB4E9-5053-4927-9C02-C859FA772FE4}" srcOrd="1" destOrd="0" parTransId="{4F52AAED-DE87-42D7-AF32-1F12154F517D}" sibTransId="{E90EE94A-3401-4D1E-B79B-C21A08665419}"/>
    <dgm:cxn modelId="{8525470E-BB45-428B-A3EB-0D8B1762F5BB}" srcId="{9FFAB4E9-5053-4927-9C02-C859FA772FE4}" destId="{1E462FB5-40BA-4165-8ECE-14CC58CD282E}" srcOrd="4" destOrd="0" parTransId="{26E2ED53-E4C4-43C4-A043-B5D3767356F7}" sibTransId="{EBF3D638-FEAB-4314-816B-E66C99F8A7F2}"/>
    <dgm:cxn modelId="{4958BAF9-5493-4BF0-BDBB-F6E133FA2B47}" type="presOf" srcId="{1ABD29E1-F824-4A26-94D7-B5716825EB5C}" destId="{547DE811-2274-4A54-9546-93E3EAC6BF9C}" srcOrd="0" destOrd="0" presId="urn:microsoft.com/office/officeart/2005/8/layout/hList1"/>
    <dgm:cxn modelId="{321ED4DD-DB2F-43B1-9F0C-5EE53AB86222}" type="presOf" srcId="{BCE8717C-8992-4877-B24E-BB69C57BBCAC}" destId="{32A668FD-8712-4962-8DD3-FE951F4954D6}" srcOrd="0" destOrd="8" presId="urn:microsoft.com/office/officeart/2005/8/layout/hList1"/>
    <dgm:cxn modelId="{2E366BE3-C274-4E32-B0C0-D886523BB374}" type="presOf" srcId="{29CC2348-ABC1-47EC-B321-467DA53C1C4D}" destId="{A398D2F5-5F36-4865-9C51-C9244D76329E}" srcOrd="0" destOrd="1" presId="urn:microsoft.com/office/officeart/2005/8/layout/hList1"/>
    <dgm:cxn modelId="{2E48E2B3-40F8-4220-B495-31759F5FAE0E}" srcId="{1ABD29E1-F824-4A26-94D7-B5716825EB5C}" destId="{C1FFD763-51F4-4F24-A1A8-09DA354718B9}" srcOrd="4" destOrd="0" parTransId="{8636BB70-797B-4F24-A9B9-D55534A73DAE}" sibTransId="{EF77A6DB-412B-413F-93C8-17907ACF39D1}"/>
    <dgm:cxn modelId="{56823DEF-B7DC-4D93-B169-C168F0CEC4D5}" type="presOf" srcId="{1E70549F-4D33-4B04-AF0D-9343DAB96255}" destId="{A398D2F5-5F36-4865-9C51-C9244D76329E}" srcOrd="0" destOrd="3" presId="urn:microsoft.com/office/officeart/2005/8/layout/hList1"/>
    <dgm:cxn modelId="{56842FA1-3F18-4952-8C65-2C32C947EA7A}" type="presOf" srcId="{1E462FB5-40BA-4165-8ECE-14CC58CD282E}" destId="{32A668FD-8712-4962-8DD3-FE951F4954D6}" srcOrd="0" destOrd="4" presId="urn:microsoft.com/office/officeart/2005/8/layout/hList1"/>
    <dgm:cxn modelId="{4EC7DB2D-5CBA-4501-B4E9-90F23B6DBF94}" type="presOf" srcId="{5CD804FE-9A3F-4217-B223-AE346F627867}" destId="{A64AB72F-801E-4E83-A383-404E2A3C990F}" srcOrd="0" destOrd="0" presId="urn:microsoft.com/office/officeart/2005/8/layout/hList1"/>
    <dgm:cxn modelId="{9D2EB15A-62A7-4216-BC7F-334C3547A2B8}" srcId="{9FFAB4E9-5053-4927-9C02-C859FA772FE4}" destId="{65CA8BDA-4904-4740-9932-3D2B57CEA1A7}" srcOrd="3" destOrd="0" parTransId="{A56408A8-7D64-4BFB-A404-4842963A1AC8}" sibTransId="{AC39216B-6BA4-4518-B871-8EABE49C0C72}"/>
    <dgm:cxn modelId="{6E448B98-F75F-4347-9C5C-D1B899CA4892}" srcId="{9FFAB4E9-5053-4927-9C02-C859FA772FE4}" destId="{9DF8D973-F237-4EBD-A657-A8E2338EAB6E}" srcOrd="6" destOrd="0" parTransId="{51B38975-243C-4499-89DD-C59E4FFF661A}" sibTransId="{ECA8B8C5-727D-4807-8EDF-03880B261CA8}"/>
    <dgm:cxn modelId="{448E1B1C-95BF-432A-A2F7-0007346A8701}" srcId="{9FFAB4E9-5053-4927-9C02-C859FA772FE4}" destId="{B4849590-142B-4812-8476-40FE4EE16B34}" srcOrd="5" destOrd="0" parTransId="{C401C046-D7CD-4775-93E0-BB664D92AE04}" sibTransId="{70B844F8-84EA-4835-AF01-B3CD57741D71}"/>
    <dgm:cxn modelId="{BA26A6CC-28DA-4CD8-B3E1-4ECA11240EF2}" type="presOf" srcId="{65CA8BDA-4904-4740-9932-3D2B57CEA1A7}" destId="{32A668FD-8712-4962-8DD3-FE951F4954D6}" srcOrd="0" destOrd="3" presId="urn:microsoft.com/office/officeart/2005/8/layout/hList1"/>
    <dgm:cxn modelId="{26C1ADB6-6398-4D7E-A9BC-9FB6BF90809E}" type="presParOf" srcId="{A64AB72F-801E-4E83-A383-404E2A3C990F}" destId="{458B6E89-4F20-497E-A5F2-94000CFD6433}" srcOrd="0" destOrd="0" presId="urn:microsoft.com/office/officeart/2005/8/layout/hList1"/>
    <dgm:cxn modelId="{F0EB5B5A-B29F-4B16-BD07-1D1A45C9EB9B}" type="presParOf" srcId="{458B6E89-4F20-497E-A5F2-94000CFD6433}" destId="{547DE811-2274-4A54-9546-93E3EAC6BF9C}" srcOrd="0" destOrd="0" presId="urn:microsoft.com/office/officeart/2005/8/layout/hList1"/>
    <dgm:cxn modelId="{983D2D30-0C1C-4B03-9A1D-15A7834392C9}" type="presParOf" srcId="{458B6E89-4F20-497E-A5F2-94000CFD6433}" destId="{A398D2F5-5F36-4865-9C51-C9244D76329E}" srcOrd="1" destOrd="0" presId="urn:microsoft.com/office/officeart/2005/8/layout/hList1"/>
    <dgm:cxn modelId="{01998C68-7960-4297-8BC3-C2BCEBED7AF4}" type="presParOf" srcId="{A64AB72F-801E-4E83-A383-404E2A3C990F}" destId="{DC5B5D75-5312-49CB-8807-5D0EE03EF13B}" srcOrd="1" destOrd="0" presId="urn:microsoft.com/office/officeart/2005/8/layout/hList1"/>
    <dgm:cxn modelId="{BDFD5579-51CA-4022-B7DA-FED497536E1A}" type="presParOf" srcId="{A64AB72F-801E-4E83-A383-404E2A3C990F}" destId="{402EA556-D2CF-4682-9C4C-45F4C2F9041C}" srcOrd="2" destOrd="0" presId="urn:microsoft.com/office/officeart/2005/8/layout/hList1"/>
    <dgm:cxn modelId="{49C0CB4B-5E17-40DC-8992-8CFF869B906C}" type="presParOf" srcId="{402EA556-D2CF-4682-9C4C-45F4C2F9041C}" destId="{AE11C9AA-5FDE-40DD-8E4A-9F38F6B76F3D}" srcOrd="0" destOrd="0" presId="urn:microsoft.com/office/officeart/2005/8/layout/hList1"/>
    <dgm:cxn modelId="{FA56CB1B-94F4-44FE-A552-5D1CD7150088}" type="presParOf" srcId="{402EA556-D2CF-4682-9C4C-45F4C2F9041C}" destId="{32A668FD-8712-4962-8DD3-FE951F4954D6}" srcOrd="1" destOrd="0" presId="urn:microsoft.com/office/officeart/2005/8/layout/hList1"/>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6B18B45-A82F-44E1-99F0-49778BDFDEA4}"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F7055F54-F858-4DE5-9FFA-035BE35095B5}">
      <dgm:prSet phldrT="[Text]" custT="1"/>
      <dgm:spPr>
        <a:noFill/>
        <a:ln>
          <a:solidFill>
            <a:schemeClr val="accent1"/>
          </a:solidFill>
        </a:ln>
      </dgm:spPr>
      <dgm:t>
        <a:bodyPr/>
        <a:lstStyle/>
        <a:p>
          <a:pPr algn="just">
            <a:lnSpc>
              <a:spcPct val="100000"/>
            </a:lnSpc>
            <a:spcBef>
              <a:spcPts val="0"/>
            </a:spcBef>
            <a:spcAft>
              <a:spcPts val="0"/>
            </a:spcAft>
          </a:pPr>
          <a:r>
            <a:rPr lang="en-US" sz="1800" b="1" dirty="0" smtClean="0">
              <a:solidFill>
                <a:schemeClr val="tx1"/>
              </a:solidFill>
            </a:rPr>
            <a:t>Advantages</a:t>
          </a:r>
          <a:endParaRPr lang="en-US" sz="1800" b="1" dirty="0">
            <a:solidFill>
              <a:schemeClr val="tx1"/>
            </a:solidFill>
          </a:endParaRPr>
        </a:p>
      </dgm:t>
    </dgm:pt>
    <dgm:pt modelId="{DD9AA28E-D96D-46D8-BEC8-B741528850BF}" type="parTrans" cxnId="{7D20639E-6BDD-4AD0-B2BB-A5F205E855D7}">
      <dgm:prSet/>
      <dgm:spPr/>
      <dgm:t>
        <a:bodyPr/>
        <a:lstStyle/>
        <a:p>
          <a:pPr algn="just">
            <a:lnSpc>
              <a:spcPct val="100000"/>
            </a:lnSpc>
            <a:spcBef>
              <a:spcPts val="0"/>
            </a:spcBef>
            <a:spcAft>
              <a:spcPts val="0"/>
            </a:spcAft>
          </a:pPr>
          <a:endParaRPr lang="en-US" sz="1800">
            <a:solidFill>
              <a:schemeClr val="tx1"/>
            </a:solidFill>
          </a:endParaRPr>
        </a:p>
      </dgm:t>
    </dgm:pt>
    <dgm:pt modelId="{4166F7E7-B171-40A7-B7C1-03099F15220A}" type="sibTrans" cxnId="{7D20639E-6BDD-4AD0-B2BB-A5F205E855D7}">
      <dgm:prSet/>
      <dgm:spPr/>
      <dgm:t>
        <a:bodyPr/>
        <a:lstStyle/>
        <a:p>
          <a:pPr algn="just">
            <a:lnSpc>
              <a:spcPct val="100000"/>
            </a:lnSpc>
            <a:spcBef>
              <a:spcPts val="0"/>
            </a:spcBef>
            <a:spcAft>
              <a:spcPts val="0"/>
            </a:spcAft>
          </a:pPr>
          <a:endParaRPr lang="en-US" sz="1800">
            <a:solidFill>
              <a:schemeClr val="tx1"/>
            </a:solidFill>
          </a:endParaRPr>
        </a:p>
      </dgm:t>
    </dgm:pt>
    <dgm:pt modelId="{12508E26-C0DC-40E1-927A-87BB0C714E11}">
      <dgm:prSet phldrT="[Text]" custT="1"/>
      <dgm:spPr/>
      <dgm:t>
        <a:bodyPr/>
        <a:lstStyle/>
        <a:p>
          <a:pPr algn="just">
            <a:lnSpc>
              <a:spcPct val="100000"/>
            </a:lnSpc>
            <a:spcBef>
              <a:spcPts val="0"/>
            </a:spcBef>
            <a:spcAft>
              <a:spcPts val="0"/>
            </a:spcAft>
          </a:pPr>
          <a:r>
            <a:rPr lang="en-US" sz="1800" dirty="0" smtClean="0">
              <a:solidFill>
                <a:schemeClr val="tx1"/>
              </a:solidFill>
            </a:rPr>
            <a:t>Individual cash needs for cash loans and settling interest-based loans.</a:t>
          </a:r>
          <a:endParaRPr lang="en-US" sz="1800" dirty="0">
            <a:solidFill>
              <a:schemeClr val="tx1"/>
            </a:solidFill>
          </a:endParaRPr>
        </a:p>
      </dgm:t>
    </dgm:pt>
    <dgm:pt modelId="{76D6DB4C-55D6-40FB-90A7-2B509E217712}" type="parTrans" cxnId="{32263161-8975-42A6-AB68-5CB32F1C31E5}">
      <dgm:prSet/>
      <dgm:spPr/>
      <dgm:t>
        <a:bodyPr/>
        <a:lstStyle/>
        <a:p>
          <a:pPr algn="just">
            <a:lnSpc>
              <a:spcPct val="100000"/>
            </a:lnSpc>
            <a:spcBef>
              <a:spcPts val="0"/>
            </a:spcBef>
            <a:spcAft>
              <a:spcPts val="0"/>
            </a:spcAft>
          </a:pPr>
          <a:endParaRPr lang="en-US" sz="1800">
            <a:solidFill>
              <a:schemeClr val="tx1"/>
            </a:solidFill>
          </a:endParaRPr>
        </a:p>
      </dgm:t>
    </dgm:pt>
    <dgm:pt modelId="{A875EE42-220B-44E1-9295-DBDFD35F2B36}" type="sibTrans" cxnId="{32263161-8975-42A6-AB68-5CB32F1C31E5}">
      <dgm:prSet/>
      <dgm:spPr/>
      <dgm:t>
        <a:bodyPr/>
        <a:lstStyle/>
        <a:p>
          <a:pPr algn="just">
            <a:lnSpc>
              <a:spcPct val="100000"/>
            </a:lnSpc>
            <a:spcBef>
              <a:spcPts val="0"/>
            </a:spcBef>
            <a:spcAft>
              <a:spcPts val="0"/>
            </a:spcAft>
          </a:pPr>
          <a:endParaRPr lang="en-US" sz="1800">
            <a:solidFill>
              <a:schemeClr val="tx1"/>
            </a:solidFill>
          </a:endParaRPr>
        </a:p>
      </dgm:t>
    </dgm:pt>
    <dgm:pt modelId="{3226C88F-6154-44E3-8545-4CA9F4B2C12B}">
      <dgm:prSet phldrT="[Text]" custT="1"/>
      <dgm:spPr>
        <a:noFill/>
        <a:ln>
          <a:solidFill>
            <a:schemeClr val="accent1"/>
          </a:solidFill>
        </a:ln>
      </dgm:spPr>
      <dgm:t>
        <a:bodyPr/>
        <a:lstStyle/>
        <a:p>
          <a:pPr algn="just">
            <a:lnSpc>
              <a:spcPct val="100000"/>
            </a:lnSpc>
            <a:spcBef>
              <a:spcPts val="0"/>
            </a:spcBef>
            <a:spcAft>
              <a:spcPts val="0"/>
            </a:spcAft>
          </a:pPr>
          <a:r>
            <a:rPr lang="en-US" sz="1800" b="1" dirty="0" smtClean="0">
              <a:solidFill>
                <a:schemeClr val="tx1"/>
              </a:solidFill>
            </a:rPr>
            <a:t>Disadvantages</a:t>
          </a:r>
          <a:endParaRPr lang="en-US" sz="1800" b="1" dirty="0">
            <a:solidFill>
              <a:schemeClr val="tx1"/>
            </a:solidFill>
          </a:endParaRPr>
        </a:p>
      </dgm:t>
    </dgm:pt>
    <dgm:pt modelId="{383BA363-C042-4C64-A70E-4A98B45D415B}" type="parTrans" cxnId="{7B533B7F-3F53-4B30-8804-C9DEC1678A09}">
      <dgm:prSet/>
      <dgm:spPr/>
      <dgm:t>
        <a:bodyPr/>
        <a:lstStyle/>
        <a:p>
          <a:pPr algn="just">
            <a:lnSpc>
              <a:spcPct val="100000"/>
            </a:lnSpc>
            <a:spcBef>
              <a:spcPts val="0"/>
            </a:spcBef>
            <a:spcAft>
              <a:spcPts val="0"/>
            </a:spcAft>
          </a:pPr>
          <a:endParaRPr lang="en-US" sz="1800">
            <a:solidFill>
              <a:schemeClr val="tx1"/>
            </a:solidFill>
          </a:endParaRPr>
        </a:p>
      </dgm:t>
    </dgm:pt>
    <dgm:pt modelId="{919F3E23-97FF-44EF-8E8D-0A3E4F2D5AFA}" type="sibTrans" cxnId="{7B533B7F-3F53-4B30-8804-C9DEC1678A09}">
      <dgm:prSet/>
      <dgm:spPr/>
      <dgm:t>
        <a:bodyPr/>
        <a:lstStyle/>
        <a:p>
          <a:pPr algn="just">
            <a:lnSpc>
              <a:spcPct val="100000"/>
            </a:lnSpc>
            <a:spcBef>
              <a:spcPts val="0"/>
            </a:spcBef>
            <a:spcAft>
              <a:spcPts val="0"/>
            </a:spcAft>
          </a:pPr>
          <a:endParaRPr lang="en-US" sz="1800">
            <a:solidFill>
              <a:schemeClr val="tx1"/>
            </a:solidFill>
          </a:endParaRPr>
        </a:p>
      </dgm:t>
    </dgm:pt>
    <dgm:pt modelId="{03576858-AD4F-443C-A649-335977415245}">
      <dgm:prSet phldrT="[Text]" custT="1"/>
      <dgm:spPr/>
      <dgm:t>
        <a:bodyPr/>
        <a:lstStyle/>
        <a:p>
          <a:pPr algn="just">
            <a:lnSpc>
              <a:spcPct val="100000"/>
            </a:lnSpc>
            <a:spcBef>
              <a:spcPts val="0"/>
            </a:spcBef>
            <a:spcAft>
              <a:spcPts val="0"/>
            </a:spcAft>
          </a:pPr>
          <a:r>
            <a:rPr lang="en-US" sz="1800" dirty="0" smtClean="0">
              <a:solidFill>
                <a:schemeClr val="tx1"/>
              </a:solidFill>
            </a:rPr>
            <a:t>Non profit-based instrument and no monetary gains to IBs. </a:t>
          </a:r>
          <a:endParaRPr lang="en-US" sz="1800" dirty="0">
            <a:solidFill>
              <a:schemeClr val="tx1"/>
            </a:solidFill>
          </a:endParaRPr>
        </a:p>
      </dgm:t>
    </dgm:pt>
    <dgm:pt modelId="{E07B1EB5-233B-4A91-B131-AE944B39A0A5}" type="parTrans" cxnId="{D3B450FD-E668-4DCE-8443-2AEAC9220494}">
      <dgm:prSet/>
      <dgm:spPr/>
      <dgm:t>
        <a:bodyPr/>
        <a:lstStyle/>
        <a:p>
          <a:pPr algn="just">
            <a:lnSpc>
              <a:spcPct val="100000"/>
            </a:lnSpc>
            <a:spcBef>
              <a:spcPts val="0"/>
            </a:spcBef>
            <a:spcAft>
              <a:spcPts val="0"/>
            </a:spcAft>
          </a:pPr>
          <a:endParaRPr lang="en-US" sz="1800">
            <a:solidFill>
              <a:schemeClr val="tx1"/>
            </a:solidFill>
          </a:endParaRPr>
        </a:p>
      </dgm:t>
    </dgm:pt>
    <dgm:pt modelId="{DD299DE0-CC40-4162-898D-D4FFA48989CA}" type="sibTrans" cxnId="{D3B450FD-E668-4DCE-8443-2AEAC9220494}">
      <dgm:prSet/>
      <dgm:spPr/>
      <dgm:t>
        <a:bodyPr/>
        <a:lstStyle/>
        <a:p>
          <a:pPr algn="just">
            <a:lnSpc>
              <a:spcPct val="100000"/>
            </a:lnSpc>
            <a:spcBef>
              <a:spcPts val="0"/>
            </a:spcBef>
            <a:spcAft>
              <a:spcPts val="0"/>
            </a:spcAft>
          </a:pPr>
          <a:endParaRPr lang="en-US" sz="1800">
            <a:solidFill>
              <a:schemeClr val="tx1"/>
            </a:solidFill>
          </a:endParaRPr>
        </a:p>
      </dgm:t>
    </dgm:pt>
    <dgm:pt modelId="{5BF20C44-FB00-447E-8D9F-63E37680C588}">
      <dgm:prSet phldrT="[Text]" custT="1"/>
      <dgm:spPr/>
      <dgm:t>
        <a:bodyPr/>
        <a:lstStyle/>
        <a:p>
          <a:pPr algn="just">
            <a:lnSpc>
              <a:spcPct val="100000"/>
            </a:lnSpc>
            <a:spcBef>
              <a:spcPts val="0"/>
            </a:spcBef>
            <a:spcAft>
              <a:spcPts val="0"/>
            </a:spcAft>
          </a:pPr>
          <a:r>
            <a:rPr lang="en-US" sz="1800" dirty="0" smtClean="0">
              <a:solidFill>
                <a:schemeClr val="tx1"/>
              </a:solidFill>
            </a:rPr>
            <a:t>All genuine individuals cash needs that cannot otherwise be financed</a:t>
          </a:r>
          <a:endParaRPr lang="en-US" sz="1800" dirty="0">
            <a:solidFill>
              <a:schemeClr val="tx1"/>
            </a:solidFill>
          </a:endParaRPr>
        </a:p>
      </dgm:t>
    </dgm:pt>
    <dgm:pt modelId="{CE04900C-F57A-4009-9196-00CD6633AA9F}" type="parTrans" cxnId="{7766FE62-6F45-46B6-AE47-F5C9D0EF22B5}">
      <dgm:prSet/>
      <dgm:spPr/>
      <dgm:t>
        <a:bodyPr/>
        <a:lstStyle/>
        <a:p>
          <a:endParaRPr lang="en-US"/>
        </a:p>
      </dgm:t>
    </dgm:pt>
    <dgm:pt modelId="{C3F1878D-D511-45F2-A495-A8D53AFE44AF}" type="sibTrans" cxnId="{7766FE62-6F45-46B6-AE47-F5C9D0EF22B5}">
      <dgm:prSet/>
      <dgm:spPr/>
      <dgm:t>
        <a:bodyPr/>
        <a:lstStyle/>
        <a:p>
          <a:endParaRPr lang="en-US"/>
        </a:p>
      </dgm:t>
    </dgm:pt>
    <dgm:pt modelId="{048B03EF-41FF-46E2-8E66-2C8D1242DF57}">
      <dgm:prSet phldrT="[Text]" custT="1"/>
      <dgm:spPr/>
      <dgm:t>
        <a:bodyPr/>
        <a:lstStyle/>
        <a:p>
          <a:pPr algn="just">
            <a:lnSpc>
              <a:spcPct val="100000"/>
            </a:lnSpc>
            <a:spcBef>
              <a:spcPts val="0"/>
            </a:spcBef>
            <a:spcAft>
              <a:spcPts val="0"/>
            </a:spcAft>
          </a:pPr>
          <a:r>
            <a:rPr lang="en-US" sz="1800" dirty="0" smtClean="0">
              <a:solidFill>
                <a:schemeClr val="tx1"/>
              </a:solidFill>
            </a:rPr>
            <a:t>Added privilege for IBs and improve public’s perception of IBs being socially-responsible corporations and add to their image</a:t>
          </a:r>
          <a:endParaRPr lang="en-US" sz="1800" dirty="0">
            <a:solidFill>
              <a:schemeClr val="tx1"/>
            </a:solidFill>
          </a:endParaRPr>
        </a:p>
      </dgm:t>
    </dgm:pt>
    <dgm:pt modelId="{C3DE9269-FAC1-4F62-934D-F3AB35087128}" type="parTrans" cxnId="{72EAC7B9-3A28-4FCE-AF37-4965E32E1401}">
      <dgm:prSet/>
      <dgm:spPr/>
      <dgm:t>
        <a:bodyPr/>
        <a:lstStyle/>
        <a:p>
          <a:endParaRPr lang="en-US"/>
        </a:p>
      </dgm:t>
    </dgm:pt>
    <dgm:pt modelId="{86D6237B-A9EE-4A26-9DBF-340AC1940CDF}" type="sibTrans" cxnId="{72EAC7B9-3A28-4FCE-AF37-4965E32E1401}">
      <dgm:prSet/>
      <dgm:spPr/>
      <dgm:t>
        <a:bodyPr/>
        <a:lstStyle/>
        <a:p>
          <a:endParaRPr lang="en-US"/>
        </a:p>
      </dgm:t>
    </dgm:pt>
    <dgm:pt modelId="{EDB5D534-43AF-4146-AEE2-05DACE26FA72}">
      <dgm:prSet phldrT="[Text]" custT="1"/>
      <dgm:spPr/>
      <dgm:t>
        <a:bodyPr/>
        <a:lstStyle/>
        <a:p>
          <a:pPr algn="just">
            <a:lnSpc>
              <a:spcPct val="100000"/>
            </a:lnSpc>
            <a:spcBef>
              <a:spcPts val="0"/>
            </a:spcBef>
            <a:spcAft>
              <a:spcPts val="0"/>
            </a:spcAft>
          </a:pPr>
          <a:r>
            <a:rPr lang="en-US" sz="1800" dirty="0" smtClean="0">
              <a:solidFill>
                <a:schemeClr val="tx1"/>
              </a:solidFill>
            </a:rPr>
            <a:t>Enabling purchase of jewelry, gold, silver and foreign currencies</a:t>
          </a:r>
          <a:endParaRPr lang="en-US" sz="1800" dirty="0">
            <a:solidFill>
              <a:schemeClr val="tx1"/>
            </a:solidFill>
          </a:endParaRPr>
        </a:p>
      </dgm:t>
    </dgm:pt>
    <dgm:pt modelId="{2FE5AE43-219A-4858-8BB0-86A47E0668C2}" type="parTrans" cxnId="{3BF7D91B-F1AA-4FB5-93A5-AF5FAA79372D}">
      <dgm:prSet/>
      <dgm:spPr/>
      <dgm:t>
        <a:bodyPr/>
        <a:lstStyle/>
        <a:p>
          <a:endParaRPr lang="en-US"/>
        </a:p>
      </dgm:t>
    </dgm:pt>
    <dgm:pt modelId="{DDA89768-66A6-422A-A182-BA0D85007126}" type="sibTrans" cxnId="{3BF7D91B-F1AA-4FB5-93A5-AF5FAA79372D}">
      <dgm:prSet/>
      <dgm:spPr/>
      <dgm:t>
        <a:bodyPr/>
        <a:lstStyle/>
        <a:p>
          <a:endParaRPr lang="en-US"/>
        </a:p>
      </dgm:t>
    </dgm:pt>
    <dgm:pt modelId="{119AD1BB-92A8-4324-860A-B551272674E2}">
      <dgm:prSet phldrT="[Text]" custT="1"/>
      <dgm:spPr/>
      <dgm:t>
        <a:bodyPr/>
        <a:lstStyle/>
        <a:p>
          <a:pPr algn="just">
            <a:lnSpc>
              <a:spcPct val="100000"/>
            </a:lnSpc>
            <a:spcBef>
              <a:spcPts val="0"/>
            </a:spcBef>
            <a:spcAft>
              <a:spcPts val="0"/>
            </a:spcAft>
          </a:pPr>
          <a:r>
            <a:rPr lang="en-US" sz="1800" dirty="0" smtClean="0">
              <a:solidFill>
                <a:schemeClr val="tx1"/>
              </a:solidFill>
            </a:rPr>
            <a:t>Contribute to socio-economic development as it is strongly linked to real market for goods and services and production channels.</a:t>
          </a:r>
          <a:endParaRPr lang="en-US" sz="1800" dirty="0">
            <a:solidFill>
              <a:schemeClr val="tx1"/>
            </a:solidFill>
          </a:endParaRPr>
        </a:p>
      </dgm:t>
    </dgm:pt>
    <dgm:pt modelId="{9B6A3A3D-F2EF-4B8E-911A-F0471817E311}" type="parTrans" cxnId="{FB955A13-1787-4359-8C78-E3E1E75D9F25}">
      <dgm:prSet/>
      <dgm:spPr/>
      <dgm:t>
        <a:bodyPr/>
        <a:lstStyle/>
        <a:p>
          <a:endParaRPr lang="en-US"/>
        </a:p>
      </dgm:t>
    </dgm:pt>
    <dgm:pt modelId="{D42681CD-FD0B-4FA1-961C-115CDDE05ADA}" type="sibTrans" cxnId="{FB955A13-1787-4359-8C78-E3E1E75D9F25}">
      <dgm:prSet/>
      <dgm:spPr/>
      <dgm:t>
        <a:bodyPr/>
        <a:lstStyle/>
        <a:p>
          <a:endParaRPr lang="en-US"/>
        </a:p>
      </dgm:t>
    </dgm:pt>
    <dgm:pt modelId="{4DF7ADDC-72D9-4748-AEB3-D08FF17F467C}">
      <dgm:prSet phldrT="[Text]" custT="1"/>
      <dgm:spPr/>
      <dgm:t>
        <a:bodyPr/>
        <a:lstStyle/>
        <a:p>
          <a:pPr algn="just">
            <a:lnSpc>
              <a:spcPct val="100000"/>
            </a:lnSpc>
            <a:spcBef>
              <a:spcPts val="0"/>
            </a:spcBef>
            <a:spcAft>
              <a:spcPts val="0"/>
            </a:spcAft>
          </a:pPr>
          <a:r>
            <a:rPr lang="en-US" sz="1800" dirty="0" smtClean="0">
              <a:solidFill>
                <a:schemeClr val="tx1"/>
              </a:solidFill>
            </a:rPr>
            <a:t>Benevolent purposes</a:t>
          </a:r>
          <a:endParaRPr lang="en-US" sz="1800" dirty="0">
            <a:solidFill>
              <a:schemeClr val="tx1"/>
            </a:solidFill>
          </a:endParaRPr>
        </a:p>
      </dgm:t>
    </dgm:pt>
    <dgm:pt modelId="{2BCFB73B-C3CA-4B0D-AA25-C250D006E38A}" type="parTrans" cxnId="{706C187C-679C-4802-ACFE-D2F85E23C92D}">
      <dgm:prSet/>
      <dgm:spPr/>
      <dgm:t>
        <a:bodyPr/>
        <a:lstStyle/>
        <a:p>
          <a:endParaRPr lang="en-US"/>
        </a:p>
      </dgm:t>
    </dgm:pt>
    <dgm:pt modelId="{FCAE9E2C-FC9D-446A-975D-5BB862517212}" type="sibTrans" cxnId="{706C187C-679C-4802-ACFE-D2F85E23C92D}">
      <dgm:prSet/>
      <dgm:spPr/>
      <dgm:t>
        <a:bodyPr/>
        <a:lstStyle/>
        <a:p>
          <a:endParaRPr lang="en-US"/>
        </a:p>
      </dgm:t>
    </dgm:pt>
    <dgm:pt modelId="{A420C126-EDEF-4750-82AD-67429DE98F5A}">
      <dgm:prSet custT="1"/>
      <dgm:spPr/>
      <dgm:t>
        <a:bodyPr/>
        <a:lstStyle/>
        <a:p>
          <a:endParaRPr lang="en-US" sz="1800" dirty="0">
            <a:solidFill>
              <a:schemeClr val="tx1"/>
            </a:solidFill>
          </a:endParaRPr>
        </a:p>
      </dgm:t>
    </dgm:pt>
    <dgm:pt modelId="{6606D7BC-6B59-4AA9-B51B-028D2A585544}" type="parTrans" cxnId="{A9B00A48-E0E7-4ACE-AA3B-8304489B30C8}">
      <dgm:prSet/>
      <dgm:spPr/>
      <dgm:t>
        <a:bodyPr/>
        <a:lstStyle/>
        <a:p>
          <a:endParaRPr lang="en-US"/>
        </a:p>
      </dgm:t>
    </dgm:pt>
    <dgm:pt modelId="{AA67316B-16AA-4C0F-A519-330627204A2B}" type="sibTrans" cxnId="{A9B00A48-E0E7-4ACE-AA3B-8304489B30C8}">
      <dgm:prSet/>
      <dgm:spPr/>
      <dgm:t>
        <a:bodyPr/>
        <a:lstStyle/>
        <a:p>
          <a:endParaRPr lang="en-US"/>
        </a:p>
      </dgm:t>
    </dgm:pt>
    <dgm:pt modelId="{729A2CC3-8341-4205-8EF2-DEBBF2E0E45E}">
      <dgm:prSet phldrT="[Text]" custT="1"/>
      <dgm:spPr/>
      <dgm:t>
        <a:bodyPr/>
        <a:lstStyle/>
        <a:p>
          <a:pPr algn="just">
            <a:lnSpc>
              <a:spcPct val="100000"/>
            </a:lnSpc>
            <a:spcBef>
              <a:spcPts val="0"/>
            </a:spcBef>
            <a:spcAft>
              <a:spcPts val="0"/>
            </a:spcAft>
          </a:pPr>
          <a:r>
            <a:rPr lang="en-US" sz="1800" dirty="0" smtClean="0">
              <a:solidFill>
                <a:schemeClr val="tx1"/>
              </a:solidFill>
            </a:rPr>
            <a:t>Only for individual genuine cash needs and microfinancing</a:t>
          </a:r>
          <a:endParaRPr lang="en-US" sz="1800" dirty="0">
            <a:solidFill>
              <a:schemeClr val="tx1"/>
            </a:solidFill>
          </a:endParaRPr>
        </a:p>
      </dgm:t>
    </dgm:pt>
    <dgm:pt modelId="{BF54ED14-A4DA-45C2-94D4-ED4ABC38EDB6}" type="parTrans" cxnId="{4C53D59B-19B8-412F-B6ED-B6554454AD49}">
      <dgm:prSet/>
      <dgm:spPr/>
      <dgm:t>
        <a:bodyPr/>
        <a:lstStyle/>
        <a:p>
          <a:endParaRPr lang="en-US"/>
        </a:p>
      </dgm:t>
    </dgm:pt>
    <dgm:pt modelId="{3A375927-3C5B-448E-B232-C3231F170AD6}" type="sibTrans" cxnId="{4C53D59B-19B8-412F-B6ED-B6554454AD49}">
      <dgm:prSet/>
      <dgm:spPr/>
      <dgm:t>
        <a:bodyPr/>
        <a:lstStyle/>
        <a:p>
          <a:endParaRPr lang="en-US"/>
        </a:p>
      </dgm:t>
    </dgm:pt>
    <dgm:pt modelId="{01B8FC09-2CF4-41BD-9A53-892AAE36B8F6}" type="pres">
      <dgm:prSet presAssocID="{96B18B45-A82F-44E1-99F0-49778BDFDEA4}" presName="Name0" presStyleCnt="0">
        <dgm:presLayoutVars>
          <dgm:dir/>
          <dgm:animLvl val="lvl"/>
          <dgm:resizeHandles val="exact"/>
        </dgm:presLayoutVars>
      </dgm:prSet>
      <dgm:spPr/>
      <dgm:t>
        <a:bodyPr/>
        <a:lstStyle/>
        <a:p>
          <a:endParaRPr lang="en-US"/>
        </a:p>
      </dgm:t>
    </dgm:pt>
    <dgm:pt modelId="{690DBDDB-9C14-4991-A0CF-C00A50E1F75B}" type="pres">
      <dgm:prSet presAssocID="{F7055F54-F858-4DE5-9FFA-035BE35095B5}" presName="composite" presStyleCnt="0"/>
      <dgm:spPr/>
    </dgm:pt>
    <dgm:pt modelId="{57ACA0FA-473A-4BB9-9C03-BF324E278FC4}" type="pres">
      <dgm:prSet presAssocID="{F7055F54-F858-4DE5-9FFA-035BE35095B5}" presName="parTx" presStyleLbl="alignNode1" presStyleIdx="0" presStyleCnt="2">
        <dgm:presLayoutVars>
          <dgm:chMax val="0"/>
          <dgm:chPref val="0"/>
          <dgm:bulletEnabled val="1"/>
        </dgm:presLayoutVars>
      </dgm:prSet>
      <dgm:spPr/>
      <dgm:t>
        <a:bodyPr/>
        <a:lstStyle/>
        <a:p>
          <a:endParaRPr lang="en-US"/>
        </a:p>
      </dgm:t>
    </dgm:pt>
    <dgm:pt modelId="{12386DF5-D6AB-4C0A-B733-604158702F49}" type="pres">
      <dgm:prSet presAssocID="{F7055F54-F858-4DE5-9FFA-035BE35095B5}" presName="desTx" presStyleLbl="alignAccFollowNode1" presStyleIdx="0" presStyleCnt="2">
        <dgm:presLayoutVars>
          <dgm:bulletEnabled val="1"/>
        </dgm:presLayoutVars>
      </dgm:prSet>
      <dgm:spPr/>
      <dgm:t>
        <a:bodyPr/>
        <a:lstStyle/>
        <a:p>
          <a:endParaRPr lang="en-US"/>
        </a:p>
      </dgm:t>
    </dgm:pt>
    <dgm:pt modelId="{0C1F703B-ADB3-4941-89D4-BDDEE305342A}" type="pres">
      <dgm:prSet presAssocID="{4166F7E7-B171-40A7-B7C1-03099F15220A}" presName="space" presStyleCnt="0"/>
      <dgm:spPr/>
    </dgm:pt>
    <dgm:pt modelId="{5168B225-536F-4BDF-BDDD-B153B45E821A}" type="pres">
      <dgm:prSet presAssocID="{3226C88F-6154-44E3-8545-4CA9F4B2C12B}" presName="composite" presStyleCnt="0"/>
      <dgm:spPr/>
    </dgm:pt>
    <dgm:pt modelId="{6FF20A3A-982A-4AC0-B647-3961C2543EFA}" type="pres">
      <dgm:prSet presAssocID="{3226C88F-6154-44E3-8545-4CA9F4B2C12B}" presName="parTx" presStyleLbl="alignNode1" presStyleIdx="1" presStyleCnt="2">
        <dgm:presLayoutVars>
          <dgm:chMax val="0"/>
          <dgm:chPref val="0"/>
          <dgm:bulletEnabled val="1"/>
        </dgm:presLayoutVars>
      </dgm:prSet>
      <dgm:spPr/>
      <dgm:t>
        <a:bodyPr/>
        <a:lstStyle/>
        <a:p>
          <a:endParaRPr lang="en-US"/>
        </a:p>
      </dgm:t>
    </dgm:pt>
    <dgm:pt modelId="{13BAC8E8-0D13-42C0-9E26-0DE16C3B0C50}" type="pres">
      <dgm:prSet presAssocID="{3226C88F-6154-44E3-8545-4CA9F4B2C12B}" presName="desTx" presStyleLbl="alignAccFollowNode1" presStyleIdx="1" presStyleCnt="2">
        <dgm:presLayoutVars>
          <dgm:bulletEnabled val="1"/>
        </dgm:presLayoutVars>
      </dgm:prSet>
      <dgm:spPr/>
      <dgm:t>
        <a:bodyPr/>
        <a:lstStyle/>
        <a:p>
          <a:endParaRPr lang="en-US"/>
        </a:p>
      </dgm:t>
    </dgm:pt>
  </dgm:ptLst>
  <dgm:cxnLst>
    <dgm:cxn modelId="{7B533B7F-3F53-4B30-8804-C9DEC1678A09}" srcId="{96B18B45-A82F-44E1-99F0-49778BDFDEA4}" destId="{3226C88F-6154-44E3-8545-4CA9F4B2C12B}" srcOrd="1" destOrd="0" parTransId="{383BA363-C042-4C64-A70E-4A98B45D415B}" sibTransId="{919F3E23-97FF-44EF-8E8D-0A3E4F2D5AFA}"/>
    <dgm:cxn modelId="{871E9942-E356-4BDF-AFA7-076D094A1535}" type="presOf" srcId="{4DF7ADDC-72D9-4748-AEB3-D08FF17F467C}" destId="{12386DF5-D6AB-4C0A-B733-604158702F49}" srcOrd="0" destOrd="2" presId="urn:microsoft.com/office/officeart/2005/8/layout/hList1"/>
    <dgm:cxn modelId="{A9B00A48-E0E7-4ACE-AA3B-8304489B30C8}" srcId="{3226C88F-6154-44E3-8545-4CA9F4B2C12B}" destId="{A420C126-EDEF-4750-82AD-67429DE98F5A}" srcOrd="2" destOrd="0" parTransId="{6606D7BC-6B59-4AA9-B51B-028D2A585544}" sibTransId="{AA67316B-16AA-4C0F-A519-330627204A2B}"/>
    <dgm:cxn modelId="{427FD91E-4089-41D6-AB43-56D838ACD99B}" type="presOf" srcId="{EDB5D534-43AF-4146-AEE2-05DACE26FA72}" destId="{12386DF5-D6AB-4C0A-B733-604158702F49}" srcOrd="0" destOrd="3" presId="urn:microsoft.com/office/officeart/2005/8/layout/hList1"/>
    <dgm:cxn modelId="{F93639B1-F7F7-4AAD-B17B-2E49F4A91D27}" type="presOf" srcId="{A420C126-EDEF-4750-82AD-67429DE98F5A}" destId="{13BAC8E8-0D13-42C0-9E26-0DE16C3B0C50}" srcOrd="0" destOrd="2" presId="urn:microsoft.com/office/officeart/2005/8/layout/hList1"/>
    <dgm:cxn modelId="{1B34F3F3-B30E-47E2-8023-998904F9B317}" type="presOf" srcId="{12508E26-C0DC-40E1-927A-87BB0C714E11}" destId="{12386DF5-D6AB-4C0A-B733-604158702F49}" srcOrd="0" destOrd="0" presId="urn:microsoft.com/office/officeart/2005/8/layout/hList1"/>
    <dgm:cxn modelId="{32263161-8975-42A6-AB68-5CB32F1C31E5}" srcId="{F7055F54-F858-4DE5-9FFA-035BE35095B5}" destId="{12508E26-C0DC-40E1-927A-87BB0C714E11}" srcOrd="0" destOrd="0" parTransId="{76D6DB4C-55D6-40FB-90A7-2B509E217712}" sibTransId="{A875EE42-220B-44E1-9295-DBDFD35F2B36}"/>
    <dgm:cxn modelId="{4C53D59B-19B8-412F-B6ED-B6554454AD49}" srcId="{3226C88F-6154-44E3-8545-4CA9F4B2C12B}" destId="{729A2CC3-8341-4205-8EF2-DEBBF2E0E45E}" srcOrd="1" destOrd="0" parTransId="{BF54ED14-A4DA-45C2-94D4-ED4ABC38EDB6}" sibTransId="{3A375927-3C5B-448E-B232-C3231F170AD6}"/>
    <dgm:cxn modelId="{E56E7F46-22C3-4ACB-820D-43F8B60D473C}" type="presOf" srcId="{5BF20C44-FB00-447E-8D9F-63E37680C588}" destId="{12386DF5-D6AB-4C0A-B733-604158702F49}" srcOrd="0" destOrd="1" presId="urn:microsoft.com/office/officeart/2005/8/layout/hList1"/>
    <dgm:cxn modelId="{FBCD1A35-63C3-4A80-837E-4C9FB7993EBF}" type="presOf" srcId="{729A2CC3-8341-4205-8EF2-DEBBF2E0E45E}" destId="{13BAC8E8-0D13-42C0-9E26-0DE16C3B0C50}" srcOrd="0" destOrd="1" presId="urn:microsoft.com/office/officeart/2005/8/layout/hList1"/>
    <dgm:cxn modelId="{FB955A13-1787-4359-8C78-E3E1E75D9F25}" srcId="{F7055F54-F858-4DE5-9FFA-035BE35095B5}" destId="{119AD1BB-92A8-4324-860A-B551272674E2}" srcOrd="5" destOrd="0" parTransId="{9B6A3A3D-F2EF-4B8E-911A-F0471817E311}" sibTransId="{D42681CD-FD0B-4FA1-961C-115CDDE05ADA}"/>
    <dgm:cxn modelId="{3BF7D91B-F1AA-4FB5-93A5-AF5FAA79372D}" srcId="{F7055F54-F858-4DE5-9FFA-035BE35095B5}" destId="{EDB5D534-43AF-4146-AEE2-05DACE26FA72}" srcOrd="3" destOrd="0" parTransId="{2FE5AE43-219A-4858-8BB0-86A47E0668C2}" sibTransId="{DDA89768-66A6-422A-A182-BA0D85007126}"/>
    <dgm:cxn modelId="{0D9A6768-2A14-4CF2-837E-17123539E2E1}" type="presOf" srcId="{03576858-AD4F-443C-A649-335977415245}" destId="{13BAC8E8-0D13-42C0-9E26-0DE16C3B0C50}" srcOrd="0" destOrd="0" presId="urn:microsoft.com/office/officeart/2005/8/layout/hList1"/>
    <dgm:cxn modelId="{72EAC7B9-3A28-4FCE-AF37-4965E32E1401}" srcId="{F7055F54-F858-4DE5-9FFA-035BE35095B5}" destId="{048B03EF-41FF-46E2-8E66-2C8D1242DF57}" srcOrd="4" destOrd="0" parTransId="{C3DE9269-FAC1-4F62-934D-F3AB35087128}" sibTransId="{86D6237B-A9EE-4A26-9DBF-340AC1940CDF}"/>
    <dgm:cxn modelId="{D3B450FD-E668-4DCE-8443-2AEAC9220494}" srcId="{3226C88F-6154-44E3-8545-4CA9F4B2C12B}" destId="{03576858-AD4F-443C-A649-335977415245}" srcOrd="0" destOrd="0" parTransId="{E07B1EB5-233B-4A91-B131-AE944B39A0A5}" sibTransId="{DD299DE0-CC40-4162-898D-D4FFA48989CA}"/>
    <dgm:cxn modelId="{3381A3FA-04B7-4704-81F1-ED5F2B3C2BF7}" type="presOf" srcId="{3226C88F-6154-44E3-8545-4CA9F4B2C12B}" destId="{6FF20A3A-982A-4AC0-B647-3961C2543EFA}" srcOrd="0" destOrd="0" presId="urn:microsoft.com/office/officeart/2005/8/layout/hList1"/>
    <dgm:cxn modelId="{7D20639E-6BDD-4AD0-B2BB-A5F205E855D7}" srcId="{96B18B45-A82F-44E1-99F0-49778BDFDEA4}" destId="{F7055F54-F858-4DE5-9FFA-035BE35095B5}" srcOrd="0" destOrd="0" parTransId="{DD9AA28E-D96D-46D8-BEC8-B741528850BF}" sibTransId="{4166F7E7-B171-40A7-B7C1-03099F15220A}"/>
    <dgm:cxn modelId="{7766FE62-6F45-46B6-AE47-F5C9D0EF22B5}" srcId="{F7055F54-F858-4DE5-9FFA-035BE35095B5}" destId="{5BF20C44-FB00-447E-8D9F-63E37680C588}" srcOrd="1" destOrd="0" parTransId="{CE04900C-F57A-4009-9196-00CD6633AA9F}" sibTransId="{C3F1878D-D511-45F2-A495-A8D53AFE44AF}"/>
    <dgm:cxn modelId="{2CB1DF7D-B998-4A5C-B82E-DBE393408516}" type="presOf" srcId="{048B03EF-41FF-46E2-8E66-2C8D1242DF57}" destId="{12386DF5-D6AB-4C0A-B733-604158702F49}" srcOrd="0" destOrd="4" presId="urn:microsoft.com/office/officeart/2005/8/layout/hList1"/>
    <dgm:cxn modelId="{D99AB7EA-F003-4FE0-A90A-5D11729B4909}" type="presOf" srcId="{119AD1BB-92A8-4324-860A-B551272674E2}" destId="{12386DF5-D6AB-4C0A-B733-604158702F49}" srcOrd="0" destOrd="5" presId="urn:microsoft.com/office/officeart/2005/8/layout/hList1"/>
    <dgm:cxn modelId="{4C00F8EF-D3A0-473D-BB6A-D7B67A395300}" type="presOf" srcId="{F7055F54-F858-4DE5-9FFA-035BE35095B5}" destId="{57ACA0FA-473A-4BB9-9C03-BF324E278FC4}" srcOrd="0" destOrd="0" presId="urn:microsoft.com/office/officeart/2005/8/layout/hList1"/>
    <dgm:cxn modelId="{EFF0E51E-0876-43C0-9C95-07D91806CD3C}" type="presOf" srcId="{96B18B45-A82F-44E1-99F0-49778BDFDEA4}" destId="{01B8FC09-2CF4-41BD-9A53-892AAE36B8F6}" srcOrd="0" destOrd="0" presId="urn:microsoft.com/office/officeart/2005/8/layout/hList1"/>
    <dgm:cxn modelId="{706C187C-679C-4802-ACFE-D2F85E23C92D}" srcId="{F7055F54-F858-4DE5-9FFA-035BE35095B5}" destId="{4DF7ADDC-72D9-4748-AEB3-D08FF17F467C}" srcOrd="2" destOrd="0" parTransId="{2BCFB73B-C3CA-4B0D-AA25-C250D006E38A}" sibTransId="{FCAE9E2C-FC9D-446A-975D-5BB862517212}"/>
    <dgm:cxn modelId="{663C7C2E-531B-4ABE-9E23-A665227DD853}" type="presParOf" srcId="{01B8FC09-2CF4-41BD-9A53-892AAE36B8F6}" destId="{690DBDDB-9C14-4991-A0CF-C00A50E1F75B}" srcOrd="0" destOrd="0" presId="urn:microsoft.com/office/officeart/2005/8/layout/hList1"/>
    <dgm:cxn modelId="{37F41E81-AF51-4192-A92C-816D2D8CF800}" type="presParOf" srcId="{690DBDDB-9C14-4991-A0CF-C00A50E1F75B}" destId="{57ACA0FA-473A-4BB9-9C03-BF324E278FC4}" srcOrd="0" destOrd="0" presId="urn:microsoft.com/office/officeart/2005/8/layout/hList1"/>
    <dgm:cxn modelId="{BB3DE872-D1CB-4BCF-850B-0CB6C3697D42}" type="presParOf" srcId="{690DBDDB-9C14-4991-A0CF-C00A50E1F75B}" destId="{12386DF5-D6AB-4C0A-B733-604158702F49}" srcOrd="1" destOrd="0" presId="urn:microsoft.com/office/officeart/2005/8/layout/hList1"/>
    <dgm:cxn modelId="{4EDF9EA3-9477-436E-A76D-6D179D815649}" type="presParOf" srcId="{01B8FC09-2CF4-41BD-9A53-892AAE36B8F6}" destId="{0C1F703B-ADB3-4941-89D4-BDDEE305342A}" srcOrd="1" destOrd="0" presId="urn:microsoft.com/office/officeart/2005/8/layout/hList1"/>
    <dgm:cxn modelId="{04023E1C-1494-4B01-ACD2-5E5035A27791}" type="presParOf" srcId="{01B8FC09-2CF4-41BD-9A53-892AAE36B8F6}" destId="{5168B225-536F-4BDF-BDDD-B153B45E821A}" srcOrd="2" destOrd="0" presId="urn:microsoft.com/office/officeart/2005/8/layout/hList1"/>
    <dgm:cxn modelId="{29D24EE2-2792-4D70-89CC-8F19F82C9B6F}" type="presParOf" srcId="{5168B225-536F-4BDF-BDDD-B153B45E821A}" destId="{6FF20A3A-982A-4AC0-B647-3961C2543EFA}" srcOrd="0" destOrd="0" presId="urn:microsoft.com/office/officeart/2005/8/layout/hList1"/>
    <dgm:cxn modelId="{A1225446-7BB4-41C7-8430-0F6D588B4473}" type="presParOf" srcId="{5168B225-536F-4BDF-BDDD-B153B45E821A}" destId="{13BAC8E8-0D13-42C0-9E26-0DE16C3B0C5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7DE811-2274-4A54-9546-93E3EAC6BF9C}">
      <dsp:nvSpPr>
        <dsp:cNvPr id="0" name=""/>
        <dsp:cNvSpPr/>
      </dsp:nvSpPr>
      <dsp:spPr>
        <a:xfrm>
          <a:off x="7898" y="-211151"/>
          <a:ext cx="3493014" cy="42230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b="1" kern="1200" dirty="0" smtClean="0"/>
            <a:t>Microfinance Customers</a:t>
          </a:r>
          <a:endParaRPr lang="en-US" sz="1800" kern="1200" dirty="0"/>
        </a:p>
      </dsp:txBody>
      <dsp:txXfrm>
        <a:off x="7898" y="-211151"/>
        <a:ext cx="3493014" cy="422302"/>
      </dsp:txXfrm>
    </dsp:sp>
    <dsp:sp modelId="{A398D2F5-5F36-4865-9C51-C9244D76329E}">
      <dsp:nvSpPr>
        <dsp:cNvPr id="0" name=""/>
        <dsp:cNvSpPr/>
      </dsp:nvSpPr>
      <dsp:spPr>
        <a:xfrm>
          <a:off x="8997" y="211151"/>
          <a:ext cx="3490816" cy="518160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just" defTabSz="800100">
            <a:lnSpc>
              <a:spcPct val="90000"/>
            </a:lnSpc>
            <a:spcBef>
              <a:spcPct val="0"/>
            </a:spcBef>
            <a:spcAft>
              <a:spcPct val="15000"/>
            </a:spcAft>
            <a:buChar char="••"/>
          </a:pPr>
          <a:r>
            <a:rPr lang="en-US" sz="1800" kern="1200" dirty="0" smtClean="0"/>
            <a:t>Transfer a debt to IB or convert an interest-based loan to an Islamic one;</a:t>
          </a:r>
          <a:endParaRPr lang="en-US" sz="1800" kern="1200" dirty="0"/>
        </a:p>
        <a:p>
          <a:pPr marL="171450" lvl="1" indent="-171450" algn="just" defTabSz="800100">
            <a:lnSpc>
              <a:spcPct val="90000"/>
            </a:lnSpc>
            <a:spcBef>
              <a:spcPct val="0"/>
            </a:spcBef>
            <a:spcAft>
              <a:spcPct val="15000"/>
            </a:spcAft>
            <a:buChar char="••"/>
          </a:pPr>
          <a:r>
            <a:rPr lang="en-US" sz="1800" kern="1200" dirty="0" smtClean="0"/>
            <a:t>Emergency consumption needs; </a:t>
          </a:r>
        </a:p>
        <a:p>
          <a:pPr marL="171450" lvl="1" indent="-171450" algn="just" defTabSz="800100">
            <a:lnSpc>
              <a:spcPct val="90000"/>
            </a:lnSpc>
            <a:spcBef>
              <a:spcPct val="0"/>
            </a:spcBef>
            <a:spcAft>
              <a:spcPct val="15000"/>
            </a:spcAft>
            <a:buChar char="••"/>
          </a:pPr>
          <a:r>
            <a:rPr lang="en-US" sz="1800" kern="1200" dirty="0" smtClean="0"/>
            <a:t>Convenience purposes and nature of transactions (where only cash payment is accepted); </a:t>
          </a:r>
          <a:endParaRPr lang="en-US" sz="1800" kern="1200" dirty="0"/>
        </a:p>
        <a:p>
          <a:pPr marL="171450" lvl="1" indent="-171450" algn="just" defTabSz="800100">
            <a:lnSpc>
              <a:spcPct val="90000"/>
            </a:lnSpc>
            <a:spcBef>
              <a:spcPct val="0"/>
            </a:spcBef>
            <a:spcAft>
              <a:spcPct val="15000"/>
            </a:spcAft>
            <a:buChar char="••"/>
          </a:pPr>
          <a:r>
            <a:rPr lang="en-US" sz="1800" kern="1200" dirty="0" smtClean="0"/>
            <a:t>Mismanagement of finance due to over-consumption and many easy credit facilities;</a:t>
          </a:r>
          <a:endParaRPr lang="en-US" sz="1800" kern="1200" dirty="0"/>
        </a:p>
        <a:p>
          <a:pPr marL="171450" lvl="1" indent="-171450" algn="just" defTabSz="800100">
            <a:lnSpc>
              <a:spcPct val="90000"/>
            </a:lnSpc>
            <a:spcBef>
              <a:spcPct val="0"/>
            </a:spcBef>
            <a:spcAft>
              <a:spcPct val="15000"/>
            </a:spcAft>
            <a:buChar char="••"/>
          </a:pPr>
          <a:r>
            <a:rPr lang="en-US" sz="1800" kern="1200" dirty="0" smtClean="0"/>
            <a:t>Change in an individual’s economic condition or status; </a:t>
          </a:r>
          <a:endParaRPr lang="en-US" sz="1800" kern="1200" dirty="0"/>
        </a:p>
        <a:p>
          <a:pPr marL="171450" lvl="1" indent="-171450" algn="just" defTabSz="800100">
            <a:lnSpc>
              <a:spcPct val="90000"/>
            </a:lnSpc>
            <a:spcBef>
              <a:spcPct val="0"/>
            </a:spcBef>
            <a:spcAft>
              <a:spcPct val="15000"/>
            </a:spcAft>
            <a:buChar char="••"/>
          </a:pPr>
          <a:r>
            <a:rPr lang="en-US" sz="1800" kern="1200" dirty="0" smtClean="0"/>
            <a:t>Rescheduling many credit facilities from different institutions into a single facility;</a:t>
          </a:r>
          <a:endParaRPr lang="en-US" sz="1800" kern="1200" dirty="0"/>
        </a:p>
        <a:p>
          <a:pPr marL="171450" lvl="1" indent="-171450" algn="just" defTabSz="800100">
            <a:lnSpc>
              <a:spcPct val="90000"/>
            </a:lnSpc>
            <a:spcBef>
              <a:spcPct val="0"/>
            </a:spcBef>
            <a:spcAft>
              <a:spcPct val="15000"/>
            </a:spcAft>
            <a:buChar char="••"/>
          </a:pPr>
          <a:r>
            <a:rPr lang="en-US" sz="1800" kern="1200" dirty="0" smtClean="0"/>
            <a:t>The customer does not want to disclose the purpose of financing.</a:t>
          </a:r>
          <a:endParaRPr lang="en-US" sz="1800" kern="1200" dirty="0"/>
        </a:p>
      </dsp:txBody>
      <dsp:txXfrm>
        <a:off x="8997" y="211151"/>
        <a:ext cx="3490816" cy="5181600"/>
      </dsp:txXfrm>
    </dsp:sp>
    <dsp:sp modelId="{AE11C9AA-5FDE-40DD-8E4A-9F38F6B76F3D}">
      <dsp:nvSpPr>
        <dsp:cNvPr id="0" name=""/>
        <dsp:cNvSpPr/>
      </dsp:nvSpPr>
      <dsp:spPr>
        <a:xfrm>
          <a:off x="3941192" y="-211151"/>
          <a:ext cx="4736594" cy="42230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b="1" kern="1200" dirty="0" smtClean="0"/>
            <a:t>Microfinance Businesses</a:t>
          </a:r>
          <a:endParaRPr lang="en-US" sz="1800" b="1" kern="1200" dirty="0"/>
        </a:p>
      </dsp:txBody>
      <dsp:txXfrm>
        <a:off x="3941192" y="-211151"/>
        <a:ext cx="4736594" cy="422302"/>
      </dsp:txXfrm>
    </dsp:sp>
    <dsp:sp modelId="{32A668FD-8712-4962-8DD3-FE951F4954D6}">
      <dsp:nvSpPr>
        <dsp:cNvPr id="0" name=""/>
        <dsp:cNvSpPr/>
      </dsp:nvSpPr>
      <dsp:spPr>
        <a:xfrm>
          <a:off x="3947976" y="211151"/>
          <a:ext cx="4738823" cy="518160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just" defTabSz="800100">
            <a:lnSpc>
              <a:spcPct val="90000"/>
            </a:lnSpc>
            <a:spcBef>
              <a:spcPct val="0"/>
            </a:spcBef>
            <a:spcAft>
              <a:spcPct val="15000"/>
            </a:spcAft>
            <a:buChar char="••"/>
          </a:pPr>
          <a:r>
            <a:rPr lang="en-US" sz="1800" kern="1200" dirty="0" smtClean="0"/>
            <a:t>Lack of securities, collaterals and guarantees;</a:t>
          </a:r>
          <a:endParaRPr lang="en-US" sz="1800" kern="1200" dirty="0"/>
        </a:p>
        <a:p>
          <a:pPr marL="171450" lvl="1" indent="-171450" algn="just" defTabSz="800100">
            <a:lnSpc>
              <a:spcPct val="90000"/>
            </a:lnSpc>
            <a:spcBef>
              <a:spcPct val="0"/>
            </a:spcBef>
            <a:spcAft>
              <a:spcPct val="15000"/>
            </a:spcAft>
            <a:buChar char="••"/>
          </a:pPr>
          <a:r>
            <a:rPr lang="en-US" sz="1800" kern="1200" dirty="0" smtClean="0"/>
            <a:t>Low cash generation or any cash shortage resulting from volatility in cash flow (risks of debt collection and debt payment);</a:t>
          </a:r>
          <a:endParaRPr lang="en-US" sz="1800" kern="1200" dirty="0"/>
        </a:p>
        <a:p>
          <a:pPr marL="171450" lvl="1" indent="-171450" algn="just" defTabSz="800100">
            <a:lnSpc>
              <a:spcPct val="90000"/>
            </a:lnSpc>
            <a:spcBef>
              <a:spcPct val="0"/>
            </a:spcBef>
            <a:spcAft>
              <a:spcPct val="15000"/>
            </a:spcAft>
            <a:buChar char="••"/>
          </a:pPr>
          <a:r>
            <a:rPr lang="en-US" sz="1800" kern="1200" dirty="0" smtClean="0"/>
            <a:t>No or small capital size ;</a:t>
          </a:r>
          <a:endParaRPr lang="en-US" sz="1800" kern="1200" dirty="0"/>
        </a:p>
        <a:p>
          <a:pPr marL="171450" lvl="1" indent="-171450" algn="just" defTabSz="800100">
            <a:lnSpc>
              <a:spcPct val="90000"/>
            </a:lnSpc>
            <a:spcBef>
              <a:spcPct val="0"/>
            </a:spcBef>
            <a:spcAft>
              <a:spcPct val="15000"/>
            </a:spcAft>
            <a:buChar char="••"/>
          </a:pPr>
          <a:r>
            <a:rPr lang="en-US" sz="1800" kern="1200" dirty="0" smtClean="0"/>
            <a:t>Risk of cash flow shortage (Selling on credit and purchasing inventory and raw materials on cash-basis or mismatch between cash receivable and cash payable);</a:t>
          </a:r>
          <a:endParaRPr lang="en-US" sz="1800" kern="1200" dirty="0"/>
        </a:p>
        <a:p>
          <a:pPr marL="171450" lvl="1" indent="-171450" algn="just" defTabSz="800100">
            <a:lnSpc>
              <a:spcPct val="90000"/>
            </a:lnSpc>
            <a:spcBef>
              <a:spcPct val="0"/>
            </a:spcBef>
            <a:spcAft>
              <a:spcPct val="15000"/>
            </a:spcAft>
            <a:buChar char="••"/>
          </a:pPr>
          <a:r>
            <a:rPr lang="en-US" sz="1800" kern="1200" dirty="0" smtClean="0"/>
            <a:t>Credit facilities not offered by banks due to high risk;</a:t>
          </a:r>
          <a:endParaRPr lang="en-US" sz="1800" kern="1200" dirty="0"/>
        </a:p>
        <a:p>
          <a:pPr marL="171450" lvl="1" indent="-171450" algn="just" defTabSz="800100">
            <a:lnSpc>
              <a:spcPct val="90000"/>
            </a:lnSpc>
            <a:spcBef>
              <a:spcPct val="0"/>
            </a:spcBef>
            <a:spcAft>
              <a:spcPct val="15000"/>
            </a:spcAft>
            <a:buChar char="••"/>
          </a:pPr>
          <a:r>
            <a:rPr lang="en-US" sz="1800" kern="1200" dirty="0" smtClean="0"/>
            <a:t>Down-payment for purchasing inventory or assets and equipment;</a:t>
          </a:r>
          <a:endParaRPr lang="en-US" sz="1800" kern="1200" dirty="0"/>
        </a:p>
        <a:p>
          <a:pPr marL="171450" lvl="1" indent="-171450" algn="just" defTabSz="800100">
            <a:lnSpc>
              <a:spcPct val="90000"/>
            </a:lnSpc>
            <a:spcBef>
              <a:spcPct val="0"/>
            </a:spcBef>
            <a:spcAft>
              <a:spcPct val="15000"/>
            </a:spcAft>
            <a:buChar char="••"/>
          </a:pPr>
          <a:r>
            <a:rPr lang="en-US" sz="1800" kern="1200" dirty="0" smtClean="0"/>
            <a:t>Payments of workers’ salaries, utility bills, daily expenses or any other cash needs;</a:t>
          </a:r>
          <a:endParaRPr lang="en-US" sz="1800" kern="1200" dirty="0"/>
        </a:p>
        <a:p>
          <a:pPr marL="171450" lvl="1" indent="-171450" algn="just" defTabSz="800100">
            <a:lnSpc>
              <a:spcPct val="90000"/>
            </a:lnSpc>
            <a:spcBef>
              <a:spcPct val="0"/>
            </a:spcBef>
            <a:spcAft>
              <a:spcPct val="15000"/>
            </a:spcAft>
            <a:buChar char="••"/>
          </a:pPr>
          <a:r>
            <a:rPr lang="en-US" sz="1800" kern="1200" dirty="0" smtClean="0"/>
            <a:t>Rescheduling credit facilities in case of default;</a:t>
          </a:r>
          <a:endParaRPr lang="en-US" sz="1800" kern="1200" dirty="0"/>
        </a:p>
        <a:p>
          <a:pPr marL="171450" lvl="1" indent="-171450" algn="just" defTabSz="800100">
            <a:lnSpc>
              <a:spcPct val="90000"/>
            </a:lnSpc>
            <a:spcBef>
              <a:spcPct val="0"/>
            </a:spcBef>
            <a:spcAft>
              <a:spcPct val="15000"/>
            </a:spcAft>
            <a:buChar char="••"/>
          </a:pPr>
          <a:r>
            <a:rPr lang="en-US" sz="1800" kern="1200" dirty="0" smtClean="0"/>
            <a:t>Nature of transactions (where only cash payment is accepted or feasible).</a:t>
          </a:r>
          <a:endParaRPr lang="en-US" sz="1800" kern="1200" dirty="0"/>
        </a:p>
      </dsp:txBody>
      <dsp:txXfrm>
        <a:off x="3947976" y="211151"/>
        <a:ext cx="4738823" cy="51816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ACA0FA-473A-4BB9-9C03-BF324E278FC4}">
      <dsp:nvSpPr>
        <dsp:cNvPr id="0" name=""/>
        <dsp:cNvSpPr/>
      </dsp:nvSpPr>
      <dsp:spPr>
        <a:xfrm>
          <a:off x="41" y="35760"/>
          <a:ext cx="3987998" cy="691200"/>
        </a:xfrm>
        <a:prstGeom prst="rect">
          <a:avLst/>
        </a:prstGeom>
        <a:no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just" defTabSz="800100">
            <a:lnSpc>
              <a:spcPct val="100000"/>
            </a:lnSpc>
            <a:spcBef>
              <a:spcPct val="0"/>
            </a:spcBef>
            <a:spcAft>
              <a:spcPts val="0"/>
            </a:spcAft>
          </a:pPr>
          <a:r>
            <a:rPr lang="en-US" sz="1800" b="1" kern="1200" dirty="0" smtClean="0">
              <a:solidFill>
                <a:schemeClr val="tx1"/>
              </a:solidFill>
            </a:rPr>
            <a:t>Advantages</a:t>
          </a:r>
          <a:endParaRPr lang="en-US" sz="1800" b="1" kern="1200" dirty="0">
            <a:solidFill>
              <a:schemeClr val="tx1"/>
            </a:solidFill>
          </a:endParaRPr>
        </a:p>
      </dsp:txBody>
      <dsp:txXfrm>
        <a:off x="41" y="35760"/>
        <a:ext cx="3987998" cy="691200"/>
      </dsp:txXfrm>
    </dsp:sp>
    <dsp:sp modelId="{12386DF5-D6AB-4C0A-B733-604158702F49}">
      <dsp:nvSpPr>
        <dsp:cNvPr id="0" name=""/>
        <dsp:cNvSpPr/>
      </dsp:nvSpPr>
      <dsp:spPr>
        <a:xfrm>
          <a:off x="41" y="726960"/>
          <a:ext cx="3987998" cy="447984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just" defTabSz="800100">
            <a:lnSpc>
              <a:spcPct val="100000"/>
            </a:lnSpc>
            <a:spcBef>
              <a:spcPct val="0"/>
            </a:spcBef>
            <a:spcAft>
              <a:spcPts val="0"/>
            </a:spcAft>
            <a:buChar char="••"/>
          </a:pPr>
          <a:r>
            <a:rPr lang="en-US" sz="1800" kern="1200" dirty="0" smtClean="0">
              <a:solidFill>
                <a:schemeClr val="tx1"/>
              </a:solidFill>
            </a:rPr>
            <a:t>Individual cash needs for cash loans and settling interest-based loans.</a:t>
          </a:r>
          <a:endParaRPr lang="en-US" sz="1800" kern="1200" dirty="0">
            <a:solidFill>
              <a:schemeClr val="tx1"/>
            </a:solidFill>
          </a:endParaRPr>
        </a:p>
        <a:p>
          <a:pPr marL="171450" lvl="1" indent="-171450" algn="just" defTabSz="800100">
            <a:lnSpc>
              <a:spcPct val="100000"/>
            </a:lnSpc>
            <a:spcBef>
              <a:spcPct val="0"/>
            </a:spcBef>
            <a:spcAft>
              <a:spcPts val="0"/>
            </a:spcAft>
            <a:buChar char="••"/>
          </a:pPr>
          <a:r>
            <a:rPr lang="en-US" sz="1800" kern="1200" dirty="0" smtClean="0">
              <a:solidFill>
                <a:schemeClr val="tx1"/>
              </a:solidFill>
            </a:rPr>
            <a:t>All genuine individuals cash needs that cannot otherwise be financed</a:t>
          </a:r>
          <a:endParaRPr lang="en-US" sz="1800" kern="1200" dirty="0">
            <a:solidFill>
              <a:schemeClr val="tx1"/>
            </a:solidFill>
          </a:endParaRPr>
        </a:p>
        <a:p>
          <a:pPr marL="171450" lvl="1" indent="-171450" algn="just" defTabSz="800100">
            <a:lnSpc>
              <a:spcPct val="100000"/>
            </a:lnSpc>
            <a:spcBef>
              <a:spcPct val="0"/>
            </a:spcBef>
            <a:spcAft>
              <a:spcPts val="0"/>
            </a:spcAft>
            <a:buChar char="••"/>
          </a:pPr>
          <a:r>
            <a:rPr lang="en-US" sz="1800" kern="1200" dirty="0" smtClean="0">
              <a:solidFill>
                <a:schemeClr val="tx1"/>
              </a:solidFill>
            </a:rPr>
            <a:t>Benevolent purposes</a:t>
          </a:r>
          <a:endParaRPr lang="en-US" sz="1800" kern="1200" dirty="0">
            <a:solidFill>
              <a:schemeClr val="tx1"/>
            </a:solidFill>
          </a:endParaRPr>
        </a:p>
        <a:p>
          <a:pPr marL="171450" lvl="1" indent="-171450" algn="just" defTabSz="800100">
            <a:lnSpc>
              <a:spcPct val="100000"/>
            </a:lnSpc>
            <a:spcBef>
              <a:spcPct val="0"/>
            </a:spcBef>
            <a:spcAft>
              <a:spcPts val="0"/>
            </a:spcAft>
            <a:buChar char="••"/>
          </a:pPr>
          <a:r>
            <a:rPr lang="en-US" sz="1800" kern="1200" dirty="0" smtClean="0">
              <a:solidFill>
                <a:schemeClr val="tx1"/>
              </a:solidFill>
            </a:rPr>
            <a:t>Enabling purchase of jewelry, gold, silver and foreign currencies</a:t>
          </a:r>
          <a:endParaRPr lang="en-US" sz="1800" kern="1200" dirty="0">
            <a:solidFill>
              <a:schemeClr val="tx1"/>
            </a:solidFill>
          </a:endParaRPr>
        </a:p>
        <a:p>
          <a:pPr marL="171450" lvl="1" indent="-171450" algn="just" defTabSz="800100">
            <a:lnSpc>
              <a:spcPct val="100000"/>
            </a:lnSpc>
            <a:spcBef>
              <a:spcPct val="0"/>
            </a:spcBef>
            <a:spcAft>
              <a:spcPts val="0"/>
            </a:spcAft>
            <a:buChar char="••"/>
          </a:pPr>
          <a:r>
            <a:rPr lang="en-US" sz="1800" kern="1200" dirty="0" smtClean="0">
              <a:solidFill>
                <a:schemeClr val="tx1"/>
              </a:solidFill>
            </a:rPr>
            <a:t>Added privilege for IBs and improve public’s perception of IBs being socially-responsible corporations and add to their image</a:t>
          </a:r>
          <a:endParaRPr lang="en-US" sz="1800" kern="1200" dirty="0">
            <a:solidFill>
              <a:schemeClr val="tx1"/>
            </a:solidFill>
          </a:endParaRPr>
        </a:p>
        <a:p>
          <a:pPr marL="171450" lvl="1" indent="-171450" algn="just" defTabSz="800100">
            <a:lnSpc>
              <a:spcPct val="100000"/>
            </a:lnSpc>
            <a:spcBef>
              <a:spcPct val="0"/>
            </a:spcBef>
            <a:spcAft>
              <a:spcPts val="0"/>
            </a:spcAft>
            <a:buChar char="••"/>
          </a:pPr>
          <a:r>
            <a:rPr lang="en-US" sz="1800" kern="1200" dirty="0" smtClean="0">
              <a:solidFill>
                <a:schemeClr val="tx1"/>
              </a:solidFill>
            </a:rPr>
            <a:t>Contribute to socio-economic development as it is strongly linked to real market for goods and services and production channels.</a:t>
          </a:r>
          <a:endParaRPr lang="en-US" sz="1800" kern="1200" dirty="0">
            <a:solidFill>
              <a:schemeClr val="tx1"/>
            </a:solidFill>
          </a:endParaRPr>
        </a:p>
      </dsp:txBody>
      <dsp:txXfrm>
        <a:off x="41" y="726960"/>
        <a:ext cx="3987998" cy="4479840"/>
      </dsp:txXfrm>
    </dsp:sp>
    <dsp:sp modelId="{6FF20A3A-982A-4AC0-B647-3961C2543EFA}">
      <dsp:nvSpPr>
        <dsp:cNvPr id="0" name=""/>
        <dsp:cNvSpPr/>
      </dsp:nvSpPr>
      <dsp:spPr>
        <a:xfrm>
          <a:off x="4546359" y="35760"/>
          <a:ext cx="3987998" cy="691200"/>
        </a:xfrm>
        <a:prstGeom prst="rect">
          <a:avLst/>
        </a:prstGeom>
        <a:no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just" defTabSz="800100">
            <a:lnSpc>
              <a:spcPct val="100000"/>
            </a:lnSpc>
            <a:spcBef>
              <a:spcPct val="0"/>
            </a:spcBef>
            <a:spcAft>
              <a:spcPts val="0"/>
            </a:spcAft>
          </a:pPr>
          <a:r>
            <a:rPr lang="en-US" sz="1800" b="1" kern="1200" dirty="0" smtClean="0">
              <a:solidFill>
                <a:schemeClr val="tx1"/>
              </a:solidFill>
            </a:rPr>
            <a:t>Disadvantages</a:t>
          </a:r>
          <a:endParaRPr lang="en-US" sz="1800" b="1" kern="1200" dirty="0">
            <a:solidFill>
              <a:schemeClr val="tx1"/>
            </a:solidFill>
          </a:endParaRPr>
        </a:p>
      </dsp:txBody>
      <dsp:txXfrm>
        <a:off x="4546359" y="35760"/>
        <a:ext cx="3987998" cy="691200"/>
      </dsp:txXfrm>
    </dsp:sp>
    <dsp:sp modelId="{13BAC8E8-0D13-42C0-9E26-0DE16C3B0C50}">
      <dsp:nvSpPr>
        <dsp:cNvPr id="0" name=""/>
        <dsp:cNvSpPr/>
      </dsp:nvSpPr>
      <dsp:spPr>
        <a:xfrm>
          <a:off x="4546359" y="726960"/>
          <a:ext cx="3987998" cy="447984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just" defTabSz="800100">
            <a:lnSpc>
              <a:spcPct val="100000"/>
            </a:lnSpc>
            <a:spcBef>
              <a:spcPct val="0"/>
            </a:spcBef>
            <a:spcAft>
              <a:spcPts val="0"/>
            </a:spcAft>
            <a:buChar char="••"/>
          </a:pPr>
          <a:r>
            <a:rPr lang="en-US" sz="1800" kern="1200" dirty="0" smtClean="0">
              <a:solidFill>
                <a:schemeClr val="tx1"/>
              </a:solidFill>
            </a:rPr>
            <a:t>Non profit-based instrument and no monetary gains to IBs. </a:t>
          </a:r>
          <a:endParaRPr lang="en-US" sz="1800" kern="1200" dirty="0">
            <a:solidFill>
              <a:schemeClr val="tx1"/>
            </a:solidFill>
          </a:endParaRPr>
        </a:p>
        <a:p>
          <a:pPr marL="171450" lvl="1" indent="-171450" algn="just" defTabSz="800100">
            <a:lnSpc>
              <a:spcPct val="100000"/>
            </a:lnSpc>
            <a:spcBef>
              <a:spcPct val="0"/>
            </a:spcBef>
            <a:spcAft>
              <a:spcPts val="0"/>
            </a:spcAft>
            <a:buChar char="••"/>
          </a:pPr>
          <a:r>
            <a:rPr lang="en-US" sz="1800" kern="1200" dirty="0" smtClean="0">
              <a:solidFill>
                <a:schemeClr val="tx1"/>
              </a:solidFill>
            </a:rPr>
            <a:t>Only for individual genuine cash needs and microfinancing</a:t>
          </a:r>
          <a:endParaRPr lang="en-US" sz="1800" kern="1200" dirty="0">
            <a:solidFill>
              <a:schemeClr val="tx1"/>
            </a:solidFill>
          </a:endParaRPr>
        </a:p>
        <a:p>
          <a:pPr marL="171450" lvl="1" indent="-171450" algn="l" defTabSz="800100">
            <a:lnSpc>
              <a:spcPct val="90000"/>
            </a:lnSpc>
            <a:spcBef>
              <a:spcPct val="0"/>
            </a:spcBef>
            <a:spcAft>
              <a:spcPct val="15000"/>
            </a:spcAft>
            <a:buChar char="••"/>
          </a:pPr>
          <a:endParaRPr lang="en-US" sz="1800" kern="1200" dirty="0">
            <a:solidFill>
              <a:schemeClr val="tx1"/>
            </a:solidFill>
          </a:endParaRPr>
        </a:p>
      </dsp:txBody>
      <dsp:txXfrm>
        <a:off x="4546359" y="726960"/>
        <a:ext cx="3987998" cy="447984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2DFDE1-EC62-4668-8449-40490F50C264}" type="datetimeFigureOut">
              <a:rPr lang="en-US" smtClean="0"/>
              <a:t>11/19/2017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6E0BD8-D0C0-4CC8-94B0-D32D286FEA11}" type="slidenum">
              <a:rPr lang="en-US" smtClean="0"/>
              <a:t>‹#›</a:t>
            </a:fld>
            <a:endParaRPr lang="en-US"/>
          </a:p>
        </p:txBody>
      </p:sp>
    </p:spTree>
    <p:extLst>
      <p:ext uri="{BB962C8B-B14F-4D97-AF65-F5344CB8AC3E}">
        <p14:creationId xmlns:p14="http://schemas.microsoft.com/office/powerpoint/2010/main" val="38101845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F04508-E1A5-44F8-85D4-1556B93976D4}" type="slidenum">
              <a:rPr lang="en-US" altLang="en-US">
                <a:solidFill>
                  <a:srgbClr val="EEECE1"/>
                </a:solidFill>
              </a:rPr>
              <a:pPr/>
              <a:t>13</a:t>
            </a:fld>
            <a:endParaRPr lang="en-US" altLang="en-US">
              <a:solidFill>
                <a:srgbClr val="EEECE1"/>
              </a:solidFill>
            </a:endParaRPr>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6C814C-611A-4325-A889-DF0BC395DBE7}" type="datetimeFigureOut">
              <a:rPr lang="en-US" smtClean="0"/>
              <a:t>11/19/2017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B3AE16-35AA-4D04-9B4E-9B9C7B738C9B}" type="slidenum">
              <a:rPr lang="en-US" smtClean="0"/>
              <a:t>‹#›</a:t>
            </a:fld>
            <a:endParaRPr lang="en-US"/>
          </a:p>
        </p:txBody>
      </p:sp>
    </p:spTree>
    <p:extLst>
      <p:ext uri="{BB962C8B-B14F-4D97-AF65-F5344CB8AC3E}">
        <p14:creationId xmlns:p14="http://schemas.microsoft.com/office/powerpoint/2010/main" val="468987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6C814C-611A-4325-A889-DF0BC395DBE7}" type="datetimeFigureOut">
              <a:rPr lang="en-US" smtClean="0"/>
              <a:t>11/19/2017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B3AE16-35AA-4D04-9B4E-9B9C7B738C9B}" type="slidenum">
              <a:rPr lang="en-US" smtClean="0"/>
              <a:t>‹#›</a:t>
            </a:fld>
            <a:endParaRPr lang="en-US"/>
          </a:p>
        </p:txBody>
      </p:sp>
    </p:spTree>
    <p:extLst>
      <p:ext uri="{BB962C8B-B14F-4D97-AF65-F5344CB8AC3E}">
        <p14:creationId xmlns:p14="http://schemas.microsoft.com/office/powerpoint/2010/main" val="2532645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6C814C-611A-4325-A889-DF0BC395DBE7}" type="datetimeFigureOut">
              <a:rPr lang="en-US" smtClean="0"/>
              <a:t>11/19/2017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B3AE16-35AA-4D04-9B4E-9B9C7B738C9B}" type="slidenum">
              <a:rPr lang="en-US" smtClean="0"/>
              <a:t>‹#›</a:t>
            </a:fld>
            <a:endParaRPr lang="en-US"/>
          </a:p>
        </p:txBody>
      </p:sp>
    </p:spTree>
    <p:extLst>
      <p:ext uri="{BB962C8B-B14F-4D97-AF65-F5344CB8AC3E}">
        <p14:creationId xmlns:p14="http://schemas.microsoft.com/office/powerpoint/2010/main" val="3530465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6C814C-611A-4325-A889-DF0BC395DBE7}" type="datetimeFigureOut">
              <a:rPr lang="en-US" smtClean="0"/>
              <a:t>11/19/2017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B3AE16-35AA-4D04-9B4E-9B9C7B738C9B}" type="slidenum">
              <a:rPr lang="en-US" smtClean="0"/>
              <a:t>‹#›</a:t>
            </a:fld>
            <a:endParaRPr lang="en-US"/>
          </a:p>
        </p:txBody>
      </p:sp>
    </p:spTree>
    <p:extLst>
      <p:ext uri="{BB962C8B-B14F-4D97-AF65-F5344CB8AC3E}">
        <p14:creationId xmlns:p14="http://schemas.microsoft.com/office/powerpoint/2010/main" val="496821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6C814C-611A-4325-A889-DF0BC395DBE7}" type="datetimeFigureOut">
              <a:rPr lang="en-US" smtClean="0"/>
              <a:t>11/19/2017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B3AE16-35AA-4D04-9B4E-9B9C7B738C9B}" type="slidenum">
              <a:rPr lang="en-US" smtClean="0"/>
              <a:t>‹#›</a:t>
            </a:fld>
            <a:endParaRPr lang="en-US"/>
          </a:p>
        </p:txBody>
      </p:sp>
    </p:spTree>
    <p:extLst>
      <p:ext uri="{BB962C8B-B14F-4D97-AF65-F5344CB8AC3E}">
        <p14:creationId xmlns:p14="http://schemas.microsoft.com/office/powerpoint/2010/main" val="2206917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6C814C-611A-4325-A889-DF0BC395DBE7}" type="datetimeFigureOut">
              <a:rPr lang="en-US" smtClean="0"/>
              <a:t>11/19/2017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B3AE16-35AA-4D04-9B4E-9B9C7B738C9B}" type="slidenum">
              <a:rPr lang="en-US" smtClean="0"/>
              <a:t>‹#›</a:t>
            </a:fld>
            <a:endParaRPr lang="en-US"/>
          </a:p>
        </p:txBody>
      </p:sp>
    </p:spTree>
    <p:extLst>
      <p:ext uri="{BB962C8B-B14F-4D97-AF65-F5344CB8AC3E}">
        <p14:creationId xmlns:p14="http://schemas.microsoft.com/office/powerpoint/2010/main" val="919601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6C814C-611A-4325-A889-DF0BC395DBE7}" type="datetimeFigureOut">
              <a:rPr lang="en-US" smtClean="0"/>
              <a:t>11/19/2017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B3AE16-35AA-4D04-9B4E-9B9C7B738C9B}" type="slidenum">
              <a:rPr lang="en-US" smtClean="0"/>
              <a:t>‹#›</a:t>
            </a:fld>
            <a:endParaRPr lang="en-US"/>
          </a:p>
        </p:txBody>
      </p:sp>
    </p:spTree>
    <p:extLst>
      <p:ext uri="{BB962C8B-B14F-4D97-AF65-F5344CB8AC3E}">
        <p14:creationId xmlns:p14="http://schemas.microsoft.com/office/powerpoint/2010/main" val="3278263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6C814C-611A-4325-A889-DF0BC395DBE7}" type="datetimeFigureOut">
              <a:rPr lang="en-US" smtClean="0"/>
              <a:t>11/19/2017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B3AE16-35AA-4D04-9B4E-9B9C7B738C9B}" type="slidenum">
              <a:rPr lang="en-US" smtClean="0"/>
              <a:t>‹#›</a:t>
            </a:fld>
            <a:endParaRPr lang="en-US"/>
          </a:p>
        </p:txBody>
      </p:sp>
    </p:spTree>
    <p:extLst>
      <p:ext uri="{BB962C8B-B14F-4D97-AF65-F5344CB8AC3E}">
        <p14:creationId xmlns:p14="http://schemas.microsoft.com/office/powerpoint/2010/main" val="2688981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6C814C-611A-4325-A889-DF0BC395DBE7}" type="datetimeFigureOut">
              <a:rPr lang="en-US" smtClean="0"/>
              <a:t>11/19/2017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B3AE16-35AA-4D04-9B4E-9B9C7B738C9B}" type="slidenum">
              <a:rPr lang="en-US" smtClean="0"/>
              <a:t>‹#›</a:t>
            </a:fld>
            <a:endParaRPr lang="en-US"/>
          </a:p>
        </p:txBody>
      </p:sp>
    </p:spTree>
    <p:extLst>
      <p:ext uri="{BB962C8B-B14F-4D97-AF65-F5344CB8AC3E}">
        <p14:creationId xmlns:p14="http://schemas.microsoft.com/office/powerpoint/2010/main" val="4110774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6C814C-611A-4325-A889-DF0BC395DBE7}" type="datetimeFigureOut">
              <a:rPr lang="en-US" smtClean="0"/>
              <a:t>11/19/2017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B3AE16-35AA-4D04-9B4E-9B9C7B738C9B}" type="slidenum">
              <a:rPr lang="en-US" smtClean="0"/>
              <a:t>‹#›</a:t>
            </a:fld>
            <a:endParaRPr lang="en-US"/>
          </a:p>
        </p:txBody>
      </p:sp>
    </p:spTree>
    <p:extLst>
      <p:ext uri="{BB962C8B-B14F-4D97-AF65-F5344CB8AC3E}">
        <p14:creationId xmlns:p14="http://schemas.microsoft.com/office/powerpoint/2010/main" val="3993254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6C814C-611A-4325-A889-DF0BC395DBE7}" type="datetimeFigureOut">
              <a:rPr lang="en-US" smtClean="0"/>
              <a:t>11/19/2017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B3AE16-35AA-4D04-9B4E-9B9C7B738C9B}" type="slidenum">
              <a:rPr lang="en-US" smtClean="0"/>
              <a:t>‹#›</a:t>
            </a:fld>
            <a:endParaRPr lang="en-US"/>
          </a:p>
        </p:txBody>
      </p:sp>
    </p:spTree>
    <p:extLst>
      <p:ext uri="{BB962C8B-B14F-4D97-AF65-F5344CB8AC3E}">
        <p14:creationId xmlns:p14="http://schemas.microsoft.com/office/powerpoint/2010/main" val="1482185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6C814C-611A-4325-A889-DF0BC395DBE7}" type="datetimeFigureOut">
              <a:rPr lang="en-US" smtClean="0"/>
              <a:t>11/19/2017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B3AE16-35AA-4D04-9B4E-9B9C7B738C9B}" type="slidenum">
              <a:rPr lang="en-US" smtClean="0"/>
              <a:t>‹#›</a:t>
            </a:fld>
            <a:endParaRPr lang="en-US"/>
          </a:p>
        </p:txBody>
      </p:sp>
    </p:spTree>
    <p:extLst>
      <p:ext uri="{BB962C8B-B14F-4D97-AF65-F5344CB8AC3E}">
        <p14:creationId xmlns:p14="http://schemas.microsoft.com/office/powerpoint/2010/main" val="25124644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0040" y="1524000"/>
            <a:ext cx="8503920" cy="2362199"/>
          </a:xfrm>
        </p:spPr>
        <p:txBody>
          <a:bodyPr>
            <a:normAutofit/>
          </a:bodyPr>
          <a:lstStyle/>
          <a:p>
            <a:pPr>
              <a:lnSpc>
                <a:spcPct val="114000"/>
              </a:lnSpc>
              <a:spcBef>
                <a:spcPts val="1000"/>
              </a:spcBef>
              <a:spcAft>
                <a:spcPts val="1000"/>
              </a:spcAft>
            </a:pPr>
            <a:r>
              <a:rPr lang="en-US" sz="3400" b="1" dirty="0" smtClean="0">
                <a:cs typeface="Arial" pitchFamily="34" charset="0"/>
              </a:rPr>
              <a:t>Contemporary Revival of Cash Waqf for Socio-economic Development  through Waqf-based Personal Finance</a:t>
            </a:r>
          </a:p>
        </p:txBody>
      </p:sp>
      <p:sp>
        <p:nvSpPr>
          <p:cNvPr id="4" name="Subtitle 3"/>
          <p:cNvSpPr txBox="1">
            <a:spLocks noGrp="1"/>
          </p:cNvSpPr>
          <p:nvPr>
            <p:ph type="subTitle" idx="1"/>
          </p:nvPr>
        </p:nvSpPr>
        <p:spPr>
          <a:xfrm>
            <a:off x="1371600" y="4191000"/>
            <a:ext cx="6400800" cy="910377"/>
          </a:xfrm>
          <a:prstGeom prst="rect">
            <a:avLst/>
          </a:prstGeom>
          <a:noFill/>
        </p:spPr>
        <p:txBody>
          <a:bodyPr wrap="square" rtlCol="0">
            <a:spAutoFit/>
          </a:bodyPr>
          <a:lstStyle/>
          <a:p>
            <a:pPr>
              <a:lnSpc>
                <a:spcPct val="114000"/>
              </a:lnSpc>
              <a:spcBef>
                <a:spcPts val="0"/>
              </a:spcBef>
            </a:pPr>
            <a:r>
              <a:rPr lang="en-US" sz="2400" b="1" dirty="0" smtClean="0">
                <a:solidFill>
                  <a:schemeClr val="tx1"/>
                </a:solidFill>
              </a:rPr>
              <a:t>Prof</a:t>
            </a:r>
            <a:r>
              <a:rPr lang="en-US" sz="2400" b="1" dirty="0">
                <a:solidFill>
                  <a:schemeClr val="tx1"/>
                </a:solidFill>
              </a:rPr>
              <a:t>. Dr. </a:t>
            </a:r>
            <a:r>
              <a:rPr lang="en-US" sz="2400" b="1" dirty="0" err="1">
                <a:solidFill>
                  <a:schemeClr val="tx1"/>
                </a:solidFill>
              </a:rPr>
              <a:t>Monzer</a:t>
            </a:r>
            <a:r>
              <a:rPr lang="en-US" sz="2400" b="1" dirty="0">
                <a:solidFill>
                  <a:schemeClr val="tx1"/>
                </a:solidFill>
              </a:rPr>
              <a:t> </a:t>
            </a:r>
            <a:r>
              <a:rPr lang="en-US" sz="2400" b="1" dirty="0" err="1">
                <a:solidFill>
                  <a:schemeClr val="tx1"/>
                </a:solidFill>
              </a:rPr>
              <a:t>Kahf</a:t>
            </a:r>
            <a:endParaRPr lang="en-US" sz="2400" b="1" dirty="0">
              <a:solidFill>
                <a:schemeClr val="tx1"/>
              </a:solidFill>
            </a:endParaRPr>
          </a:p>
          <a:p>
            <a:pPr algn="ctr">
              <a:lnSpc>
                <a:spcPct val="114000"/>
              </a:lnSpc>
              <a:spcBef>
                <a:spcPts val="0"/>
              </a:spcBef>
            </a:pPr>
            <a:r>
              <a:rPr lang="en-US" sz="2400" b="1" dirty="0" err="1" smtClean="0">
                <a:solidFill>
                  <a:schemeClr val="tx1"/>
                </a:solidFill>
                <a:latin typeface="+mj-lt"/>
              </a:rPr>
              <a:t>Amiirah</a:t>
            </a:r>
            <a:r>
              <a:rPr lang="en-US" sz="2400" b="1" dirty="0" smtClean="0">
                <a:solidFill>
                  <a:schemeClr val="tx1"/>
                </a:solidFill>
                <a:latin typeface="+mj-lt"/>
              </a:rPr>
              <a:t>  B. R.  </a:t>
            </a:r>
            <a:r>
              <a:rPr lang="en-US" sz="2400" b="1" dirty="0" err="1">
                <a:solidFill>
                  <a:schemeClr val="tx1"/>
                </a:solidFill>
                <a:latin typeface="+mj-lt"/>
              </a:rPr>
              <a:t>Nabee</a:t>
            </a:r>
            <a:r>
              <a:rPr lang="en-US" sz="2400" b="1" dirty="0">
                <a:solidFill>
                  <a:schemeClr val="tx1"/>
                </a:solidFill>
                <a:latin typeface="+mj-lt"/>
              </a:rPr>
              <a:t> </a:t>
            </a:r>
            <a:r>
              <a:rPr lang="en-US" sz="2400" b="1" dirty="0" err="1" smtClean="0">
                <a:solidFill>
                  <a:schemeClr val="tx1"/>
                </a:solidFill>
                <a:latin typeface="+mj-lt"/>
              </a:rPr>
              <a:t>Mohomed</a:t>
            </a:r>
            <a:endParaRPr lang="en-US" sz="2400" b="1" dirty="0" smtClean="0">
              <a:solidFill>
                <a:schemeClr val="tx1"/>
              </a:solidFill>
              <a:latin typeface="+mj-lt"/>
            </a:endParaRPr>
          </a:p>
        </p:txBody>
      </p:sp>
      <p:sp>
        <p:nvSpPr>
          <p:cNvPr id="9" name="Title 3"/>
          <p:cNvSpPr txBox="1">
            <a:spLocks/>
          </p:cNvSpPr>
          <p:nvPr/>
        </p:nvSpPr>
        <p:spPr>
          <a:xfrm>
            <a:off x="365760" y="6050280"/>
            <a:ext cx="8412480" cy="73152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n-US" sz="1600" b="1" dirty="0" smtClean="0">
                <a:solidFill>
                  <a:srgbClr val="2666A6"/>
                </a:solidFill>
              </a:rPr>
              <a:t>7TH GLOBAL ISLAMIC MICROFINANCE FORUM </a:t>
            </a:r>
          </a:p>
          <a:p>
            <a:pPr>
              <a:spcBef>
                <a:spcPts val="0"/>
              </a:spcBef>
            </a:pPr>
            <a:r>
              <a:rPr lang="en-US" sz="1600" b="1" dirty="0" smtClean="0">
                <a:solidFill>
                  <a:srgbClr val="2666A6"/>
                </a:solidFill>
              </a:rPr>
              <a:t>NOVEMBER 24 - 25, 2017 ISTANBUL - TURKEY </a:t>
            </a:r>
          </a:p>
        </p:txBody>
      </p:sp>
      <p:pic>
        <p:nvPicPr>
          <p:cNvPr id="10" name="Picture 2" descr="http://t2.gstatic.com/images?q=tbn:ANd9GcSuDosEDTQQctbOo6udkpJ9OBnGPb8uBIl7UcReZxNjjaifcZga"/>
          <p:cNvPicPr>
            <a:picLocks noChangeAspect="1" noChangeArrowheads="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t="7329" b="21211"/>
          <a:stretch/>
        </p:blipFill>
        <p:spPr bwMode="auto">
          <a:xfrm>
            <a:off x="3749040" y="228608"/>
            <a:ext cx="1645920" cy="379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25872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14400"/>
          </a:xfrm>
          <a:solidFill>
            <a:schemeClr val="bg2">
              <a:lumMod val="75000"/>
            </a:schemeClr>
          </a:solidFill>
        </p:spPr>
        <p:txBody>
          <a:bodyPr>
            <a:noAutofit/>
          </a:bodyPr>
          <a:lstStyle/>
          <a:p>
            <a:r>
              <a:rPr lang="en-US" sz="2300" b="1" dirty="0"/>
              <a:t>Cash Waqf Microfinance Institution </a:t>
            </a:r>
          </a:p>
        </p:txBody>
      </p:sp>
      <p:sp>
        <p:nvSpPr>
          <p:cNvPr id="5" name="Content Placeholder 2"/>
          <p:cNvSpPr>
            <a:spLocks noGrp="1"/>
          </p:cNvSpPr>
          <p:nvPr>
            <p:ph idx="1"/>
          </p:nvPr>
        </p:nvSpPr>
        <p:spPr>
          <a:xfrm>
            <a:off x="457200" y="1295400"/>
            <a:ext cx="8229600" cy="5334000"/>
          </a:xfrm>
        </p:spPr>
        <p:txBody>
          <a:bodyPr>
            <a:noAutofit/>
          </a:bodyPr>
          <a:lstStyle/>
          <a:p>
            <a:pPr marL="0" lvl="0" indent="0" algn="just">
              <a:spcBef>
                <a:spcPts val="600"/>
              </a:spcBef>
              <a:buNone/>
            </a:pPr>
            <a:r>
              <a:rPr lang="en-US" sz="1800" b="1" i="1" dirty="0" smtClean="0"/>
              <a:t>Structure and </a:t>
            </a:r>
            <a:r>
              <a:rPr lang="en-US" sz="1800" b="1" i="1" dirty="0"/>
              <a:t>Process </a:t>
            </a:r>
            <a:r>
              <a:rPr lang="en-US" sz="1800" b="1" i="1" dirty="0" smtClean="0"/>
              <a:t>Flow</a:t>
            </a:r>
          </a:p>
          <a:p>
            <a:pPr marL="0" lvl="0" indent="0" algn="just">
              <a:spcBef>
                <a:spcPts val="600"/>
              </a:spcBef>
              <a:buNone/>
            </a:pPr>
            <a:endParaRPr lang="en-US" sz="1800" b="1" i="1" dirty="0"/>
          </a:p>
          <a:p>
            <a:pPr marL="0" lvl="0" indent="0" algn="just">
              <a:spcBef>
                <a:spcPts val="600"/>
              </a:spcBef>
              <a:buNone/>
            </a:pPr>
            <a:endParaRPr lang="en-US" sz="1800" b="1" i="1" dirty="0" smtClean="0"/>
          </a:p>
          <a:p>
            <a:pPr marL="0" lvl="0" indent="0" algn="just">
              <a:spcBef>
                <a:spcPts val="0"/>
              </a:spcBef>
              <a:buNone/>
            </a:pPr>
            <a:endParaRPr lang="en-US" sz="1800" b="1" i="1" dirty="0"/>
          </a:p>
          <a:p>
            <a:pPr marL="0" lvl="0" indent="0" algn="just">
              <a:spcBef>
                <a:spcPts val="0"/>
              </a:spcBef>
              <a:buNone/>
            </a:pPr>
            <a:endParaRPr lang="en-US" sz="1800" b="1" i="1" dirty="0" smtClean="0"/>
          </a:p>
          <a:p>
            <a:pPr marL="0" lvl="0" indent="0" algn="just">
              <a:spcBef>
                <a:spcPts val="600"/>
              </a:spcBef>
              <a:buNone/>
            </a:pPr>
            <a:endParaRPr lang="en-US" sz="1800" b="1" i="1" dirty="0"/>
          </a:p>
          <a:p>
            <a:pPr marL="0" lvl="0" indent="0" algn="just">
              <a:spcBef>
                <a:spcPts val="600"/>
              </a:spcBef>
              <a:buNone/>
            </a:pPr>
            <a:endParaRPr lang="en-US" sz="1800" b="1" i="1" dirty="0" smtClean="0"/>
          </a:p>
          <a:p>
            <a:pPr marL="0" lvl="0" indent="0" algn="just">
              <a:spcBef>
                <a:spcPts val="600"/>
              </a:spcBef>
              <a:buNone/>
            </a:pPr>
            <a:endParaRPr lang="en-US" sz="1800" b="1" i="1" dirty="0"/>
          </a:p>
          <a:p>
            <a:pPr marL="0" lvl="0" indent="0" algn="just">
              <a:spcBef>
                <a:spcPts val="600"/>
              </a:spcBef>
              <a:buNone/>
            </a:pPr>
            <a:endParaRPr lang="en-US" sz="1800" b="1" i="1" dirty="0" smtClean="0"/>
          </a:p>
          <a:p>
            <a:pPr marL="0" lvl="0" indent="0" algn="just">
              <a:spcBef>
                <a:spcPts val="600"/>
              </a:spcBef>
              <a:buNone/>
            </a:pPr>
            <a:endParaRPr lang="en-US" sz="1800" b="1" i="1" dirty="0"/>
          </a:p>
          <a:p>
            <a:pPr marL="0" lvl="0" indent="0" algn="just">
              <a:spcBef>
                <a:spcPts val="600"/>
              </a:spcBef>
              <a:buNone/>
            </a:pPr>
            <a:endParaRPr lang="en-US" sz="1800" b="1" i="1" dirty="0"/>
          </a:p>
          <a:p>
            <a:pPr marL="0" lvl="0" indent="0" algn="just">
              <a:spcBef>
                <a:spcPts val="600"/>
              </a:spcBef>
              <a:buNone/>
            </a:pPr>
            <a:endParaRPr lang="en-US" sz="1800" b="1" i="1" dirty="0" smtClean="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438" y="1603642"/>
            <a:ext cx="7223125" cy="51781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593483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14400"/>
          </a:xfrm>
          <a:solidFill>
            <a:schemeClr val="bg2">
              <a:lumMod val="75000"/>
            </a:schemeClr>
          </a:solidFill>
        </p:spPr>
        <p:txBody>
          <a:bodyPr>
            <a:noAutofit/>
          </a:bodyPr>
          <a:lstStyle/>
          <a:p>
            <a:r>
              <a:rPr lang="en-US" sz="2300" b="1" dirty="0"/>
              <a:t>Cash Waqf Microfinance Institution </a:t>
            </a:r>
          </a:p>
        </p:txBody>
      </p:sp>
      <p:sp>
        <p:nvSpPr>
          <p:cNvPr id="5" name="Content Placeholder 2"/>
          <p:cNvSpPr>
            <a:spLocks noGrp="1"/>
          </p:cNvSpPr>
          <p:nvPr>
            <p:ph idx="1"/>
          </p:nvPr>
        </p:nvSpPr>
        <p:spPr>
          <a:xfrm>
            <a:off x="457200" y="1295400"/>
            <a:ext cx="8229600" cy="5334000"/>
          </a:xfrm>
        </p:spPr>
        <p:txBody>
          <a:bodyPr>
            <a:noAutofit/>
          </a:bodyPr>
          <a:lstStyle/>
          <a:p>
            <a:pPr marL="0" lvl="0" indent="0" algn="just">
              <a:spcBef>
                <a:spcPts val="600"/>
              </a:spcBef>
              <a:buNone/>
            </a:pPr>
            <a:r>
              <a:rPr lang="en-US" sz="2000" b="1" i="1" dirty="0"/>
              <a:t>Operational Aspects </a:t>
            </a:r>
          </a:p>
          <a:p>
            <a:pPr algn="just">
              <a:spcBef>
                <a:spcPts val="0"/>
              </a:spcBef>
            </a:pPr>
            <a:r>
              <a:rPr lang="en-US" sz="2000" dirty="0"/>
              <a:t>C</a:t>
            </a:r>
            <a:r>
              <a:rPr lang="en-US" sz="2000" dirty="0" smtClean="0"/>
              <a:t>apitalized </a:t>
            </a:r>
            <a:r>
              <a:rPr lang="en-US" sz="2000" dirty="0"/>
              <a:t>by Waqf </a:t>
            </a:r>
            <a:r>
              <a:rPr lang="en-US" sz="2000" dirty="0" smtClean="0"/>
              <a:t>funds *</a:t>
            </a:r>
            <a:endParaRPr lang="en-US" sz="2000" dirty="0"/>
          </a:p>
          <a:p>
            <a:pPr algn="just">
              <a:spcBef>
                <a:spcPts val="0"/>
              </a:spcBef>
            </a:pPr>
            <a:r>
              <a:rPr lang="en-US" sz="2000" dirty="0" smtClean="0"/>
              <a:t>Categorize customers </a:t>
            </a:r>
            <a:r>
              <a:rPr lang="en-US" sz="2000" dirty="0"/>
              <a:t>and their financing needs into different </a:t>
            </a:r>
            <a:r>
              <a:rPr lang="en-US" sz="2000" dirty="0" smtClean="0"/>
              <a:t>segments - use combination </a:t>
            </a:r>
            <a:r>
              <a:rPr lang="en-US" sz="2000" dirty="0"/>
              <a:t>of profit-based modes of financing where applicable and non-profit-based mode (qard) for  PF and business start-ups. </a:t>
            </a:r>
            <a:endParaRPr lang="en-US" sz="2000" dirty="0" smtClean="0"/>
          </a:p>
          <a:p>
            <a:pPr algn="just">
              <a:spcBef>
                <a:spcPts val="0"/>
              </a:spcBef>
            </a:pPr>
            <a:r>
              <a:rPr lang="en-US" sz="2000" dirty="0" smtClean="0"/>
              <a:t>Reserve fund: covers </a:t>
            </a:r>
            <a:r>
              <a:rPr lang="en-US" sz="2000" dirty="0"/>
              <a:t>part or all the operational expenses of the </a:t>
            </a:r>
            <a:r>
              <a:rPr lang="en-US" sz="2000" dirty="0" smtClean="0"/>
              <a:t>model; covers </a:t>
            </a:r>
            <a:r>
              <a:rPr lang="en-US" sz="2000" dirty="0"/>
              <a:t>losses to ensure long-term sustainability of the </a:t>
            </a:r>
            <a:r>
              <a:rPr lang="en-US" sz="2000" dirty="0" smtClean="0"/>
              <a:t>institution </a:t>
            </a:r>
          </a:p>
          <a:p>
            <a:pPr algn="just">
              <a:spcBef>
                <a:spcPts val="0"/>
              </a:spcBef>
            </a:pPr>
            <a:r>
              <a:rPr lang="en-US" sz="2000" dirty="0" smtClean="0"/>
              <a:t>Internal </a:t>
            </a:r>
            <a:r>
              <a:rPr lang="en-US" sz="2000" dirty="0"/>
              <a:t>Takaful fund to cover its customers taking qard in case of death or permanent </a:t>
            </a:r>
            <a:r>
              <a:rPr lang="en-US" sz="2000" dirty="0" smtClean="0"/>
              <a:t>disability.</a:t>
            </a:r>
            <a:endParaRPr lang="en-US" sz="2000" dirty="0"/>
          </a:p>
          <a:p>
            <a:pPr algn="just">
              <a:spcBef>
                <a:spcPts val="0"/>
              </a:spcBef>
            </a:pPr>
            <a:r>
              <a:rPr lang="en-US" sz="2000" dirty="0" smtClean="0"/>
              <a:t>Advantage </a:t>
            </a:r>
            <a:r>
              <a:rPr lang="en-US" sz="2000" dirty="0"/>
              <a:t>of </a:t>
            </a:r>
            <a:r>
              <a:rPr lang="en-US" sz="2000" dirty="0" smtClean="0"/>
              <a:t>CWMI </a:t>
            </a:r>
            <a:r>
              <a:rPr lang="en-US" sz="2000" dirty="0"/>
              <a:t>government </a:t>
            </a:r>
            <a:r>
              <a:rPr lang="en-US" sz="2000" dirty="0" smtClean="0"/>
              <a:t>operation: greater </a:t>
            </a:r>
            <a:r>
              <a:rPr lang="en-US" sz="2000" dirty="0"/>
              <a:t>accessibility to a larger segment of the population and the government </a:t>
            </a:r>
            <a:r>
              <a:rPr lang="en-US" sz="2000" dirty="0" smtClean="0"/>
              <a:t>more keen to </a:t>
            </a:r>
            <a:r>
              <a:rPr lang="en-US" sz="2000" dirty="0"/>
              <a:t>sustain the </a:t>
            </a:r>
            <a:r>
              <a:rPr lang="en-US" sz="2000" dirty="0" smtClean="0"/>
              <a:t>institution</a:t>
            </a:r>
            <a:endParaRPr lang="en-US" sz="2000" dirty="0"/>
          </a:p>
          <a:p>
            <a:pPr marL="0" indent="0" algn="just">
              <a:spcBef>
                <a:spcPts val="0"/>
              </a:spcBef>
              <a:buNone/>
            </a:pPr>
            <a:r>
              <a:rPr lang="en-US" sz="2000" dirty="0" smtClean="0"/>
              <a:t> </a:t>
            </a:r>
            <a:endParaRPr lang="en-US" sz="2000" dirty="0" smtClean="0"/>
          </a:p>
          <a:p>
            <a:pPr marL="0" indent="0" algn="just">
              <a:spcBef>
                <a:spcPts val="0"/>
              </a:spcBef>
              <a:buNone/>
            </a:pPr>
            <a:endParaRPr lang="en-US" sz="2000" dirty="0" smtClean="0"/>
          </a:p>
          <a:p>
            <a:pPr marL="0" indent="0" algn="just">
              <a:spcBef>
                <a:spcPts val="0"/>
              </a:spcBef>
              <a:buNone/>
            </a:pPr>
            <a:r>
              <a:rPr lang="en-US" sz="1600" i="1" dirty="0" smtClean="0"/>
              <a:t>* Alternately</a:t>
            </a:r>
            <a:r>
              <a:rPr lang="en-US" sz="1600" i="1" dirty="0"/>
              <a:t>, this microfinance institution can take other legal structures namely, an Islamic financial cooperative where the major part of its capital is from Waqf funds and beneficiaries also contribute in terms of yearly member fees and savings. </a:t>
            </a:r>
          </a:p>
          <a:p>
            <a:pPr marL="0" lvl="0" indent="0" algn="just">
              <a:spcBef>
                <a:spcPts val="0"/>
              </a:spcBef>
              <a:buNone/>
            </a:pPr>
            <a:endParaRPr lang="en-US" sz="2000" b="1" i="1" dirty="0"/>
          </a:p>
          <a:p>
            <a:pPr marL="0" lvl="0" indent="0" algn="just">
              <a:spcBef>
                <a:spcPts val="0"/>
              </a:spcBef>
              <a:buNone/>
            </a:pPr>
            <a:endParaRPr lang="en-US" sz="2000" b="1" i="1" dirty="0" smtClean="0"/>
          </a:p>
        </p:txBody>
      </p:sp>
    </p:spTree>
    <p:extLst>
      <p:ext uri="{BB962C8B-B14F-4D97-AF65-F5344CB8AC3E}">
        <p14:creationId xmlns:p14="http://schemas.microsoft.com/office/powerpoint/2010/main" val="4345821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14400"/>
          </a:xfrm>
          <a:solidFill>
            <a:schemeClr val="bg2">
              <a:lumMod val="75000"/>
            </a:schemeClr>
          </a:solidFill>
        </p:spPr>
        <p:txBody>
          <a:bodyPr>
            <a:noAutofit/>
          </a:bodyPr>
          <a:lstStyle/>
          <a:p>
            <a:r>
              <a:rPr lang="en-US" sz="2300" b="1" dirty="0" smtClean="0"/>
              <a:t>Conclusion</a:t>
            </a:r>
            <a:endParaRPr lang="en-US" sz="2300" b="1" dirty="0"/>
          </a:p>
        </p:txBody>
      </p:sp>
      <p:sp>
        <p:nvSpPr>
          <p:cNvPr id="5" name="Content Placeholder 2"/>
          <p:cNvSpPr>
            <a:spLocks noGrp="1"/>
          </p:cNvSpPr>
          <p:nvPr>
            <p:ph idx="1"/>
          </p:nvPr>
        </p:nvSpPr>
        <p:spPr>
          <a:xfrm>
            <a:off x="457200" y="1524000"/>
            <a:ext cx="8229600" cy="4876800"/>
          </a:xfrm>
        </p:spPr>
        <p:txBody>
          <a:bodyPr>
            <a:noAutofit/>
          </a:bodyPr>
          <a:lstStyle/>
          <a:p>
            <a:pPr algn="just">
              <a:spcBef>
                <a:spcPts val="600"/>
              </a:spcBef>
              <a:spcAft>
                <a:spcPts val="600"/>
              </a:spcAft>
            </a:pPr>
            <a:r>
              <a:rPr lang="en-US" sz="2000" dirty="0" smtClean="0"/>
              <a:t>Cash </a:t>
            </a:r>
            <a:r>
              <a:rPr lang="en-US" sz="2000" dirty="0"/>
              <a:t>Waqf-based personal finance instrument can be an effective tool in fulfilling contemporary needs for individuals and in microfinancing.  </a:t>
            </a:r>
          </a:p>
          <a:p>
            <a:pPr algn="just">
              <a:spcBef>
                <a:spcPts val="600"/>
              </a:spcBef>
              <a:spcAft>
                <a:spcPts val="600"/>
              </a:spcAft>
            </a:pPr>
            <a:r>
              <a:rPr lang="en-US" sz="2000" dirty="0" smtClean="0"/>
              <a:t>It will </a:t>
            </a:r>
            <a:r>
              <a:rPr lang="en-US" sz="2000" dirty="0"/>
              <a:t>positively affect </a:t>
            </a:r>
            <a:r>
              <a:rPr lang="en-US" sz="2000" dirty="0" smtClean="0"/>
              <a:t>IBs </a:t>
            </a:r>
            <a:r>
              <a:rPr lang="en-US" sz="2000" dirty="0"/>
              <a:t>image and reputation and can also be an attractive marketing tool</a:t>
            </a:r>
            <a:r>
              <a:rPr lang="en-US" sz="2000" dirty="0" smtClean="0"/>
              <a:t>.</a:t>
            </a:r>
          </a:p>
          <a:p>
            <a:pPr algn="just">
              <a:spcBef>
                <a:spcPts val="600"/>
              </a:spcBef>
              <a:spcAft>
                <a:spcPts val="600"/>
              </a:spcAft>
            </a:pPr>
            <a:r>
              <a:rPr lang="en-US" sz="2000" dirty="0"/>
              <a:t>Cash Waqf-based instruments used in individual PF and microfinance PF </a:t>
            </a:r>
            <a:r>
              <a:rPr lang="en-US" sz="2000" dirty="0" smtClean="0"/>
              <a:t>are particularly </a:t>
            </a:r>
            <a:r>
              <a:rPr lang="en-US" sz="2000" dirty="0"/>
              <a:t>useful in microfinancing in helping to alleviate poverty and raising the living standards of the lowest segment of society</a:t>
            </a:r>
            <a:r>
              <a:rPr lang="en-US" sz="2000" dirty="0" smtClean="0"/>
              <a:t>.</a:t>
            </a:r>
            <a:endParaRPr lang="en-US" sz="2000" dirty="0"/>
          </a:p>
        </p:txBody>
      </p:sp>
    </p:spTree>
    <p:extLst>
      <p:ext uri="{BB962C8B-B14F-4D97-AF65-F5344CB8AC3E}">
        <p14:creationId xmlns:p14="http://schemas.microsoft.com/office/powerpoint/2010/main" val="13570014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5"/>
          <p:cNvSpPr txBox="1">
            <a:spLocks noChangeArrowheads="1"/>
          </p:cNvSpPr>
          <p:nvPr/>
        </p:nvSpPr>
        <p:spPr>
          <a:xfrm>
            <a:off x="3505200" y="3505200"/>
            <a:ext cx="5318760" cy="2819400"/>
          </a:xfrm>
          <a:prstGeom prst="rect">
            <a:avLst/>
          </a:prstGeom>
        </p:spPr>
        <p:txBody>
          <a:bodyPr vert="horz" lIns="91323" tIns="45660" rIns="91323" bIns="45660" rtlCol="0">
            <a:noAutofit/>
          </a:bodyPr>
          <a:lstStyle/>
          <a:p>
            <a:pPr marL="342460" indent="-342460" algn="just" defTabSz="913228">
              <a:spcAft>
                <a:spcPts val="300"/>
              </a:spcAft>
              <a:buClr>
                <a:srgbClr val="9E310E"/>
              </a:buClr>
              <a:buFont typeface="Arial" pitchFamily="34" charset="0"/>
              <a:buNone/>
              <a:defRPr/>
            </a:pPr>
            <a:r>
              <a:rPr lang="en-GB" altLang="en-US" b="1" dirty="0" err="1">
                <a:latin typeface="+mj-lt"/>
              </a:rPr>
              <a:t>Prof.</a:t>
            </a:r>
            <a:r>
              <a:rPr lang="en-GB" altLang="en-US" b="1" dirty="0">
                <a:latin typeface="+mj-lt"/>
              </a:rPr>
              <a:t> </a:t>
            </a:r>
            <a:r>
              <a:rPr lang="en-GB" altLang="en-US" b="1" dirty="0" err="1">
                <a:latin typeface="+mj-lt"/>
              </a:rPr>
              <a:t>Dr.</a:t>
            </a:r>
            <a:r>
              <a:rPr lang="en-GB" altLang="en-US" b="1" dirty="0">
                <a:latin typeface="+mj-lt"/>
              </a:rPr>
              <a:t> </a:t>
            </a:r>
            <a:r>
              <a:rPr lang="en-GB" altLang="en-US" b="1" dirty="0" err="1">
                <a:latin typeface="+mj-lt"/>
              </a:rPr>
              <a:t>Monzer</a:t>
            </a:r>
            <a:r>
              <a:rPr lang="en-GB" altLang="en-US" b="1" dirty="0">
                <a:latin typeface="+mj-lt"/>
              </a:rPr>
              <a:t> </a:t>
            </a:r>
            <a:r>
              <a:rPr lang="en-GB" altLang="en-US" b="1" dirty="0" err="1" smtClean="0">
                <a:latin typeface="+mj-lt"/>
              </a:rPr>
              <a:t>Kahf</a:t>
            </a:r>
            <a:endParaRPr lang="en-GB" altLang="en-US" b="1" dirty="0" smtClean="0">
              <a:latin typeface="+mj-lt"/>
            </a:endParaRPr>
          </a:p>
          <a:p>
            <a:pPr marL="342460" indent="-342460" algn="just" defTabSz="913228">
              <a:spcAft>
                <a:spcPts val="300"/>
              </a:spcAft>
              <a:buClr>
                <a:srgbClr val="9E310E"/>
              </a:buClr>
              <a:buFont typeface="Arial" pitchFamily="34" charset="0"/>
              <a:buNone/>
              <a:defRPr/>
            </a:pPr>
            <a:r>
              <a:rPr lang="en-GB" altLang="en-US" dirty="0" smtClean="0">
                <a:latin typeface="+mj-lt"/>
              </a:rPr>
              <a:t>Hamad Bin </a:t>
            </a:r>
            <a:r>
              <a:rPr lang="en-GB" altLang="en-US" dirty="0" err="1" smtClean="0">
                <a:latin typeface="+mj-lt"/>
              </a:rPr>
              <a:t>Khalifa</a:t>
            </a:r>
            <a:r>
              <a:rPr lang="en-GB" altLang="en-US" dirty="0" smtClean="0">
                <a:latin typeface="+mj-lt"/>
              </a:rPr>
              <a:t> University</a:t>
            </a:r>
          </a:p>
          <a:p>
            <a:pPr marL="342460" indent="-342460" algn="just" defTabSz="913228">
              <a:spcAft>
                <a:spcPts val="300"/>
              </a:spcAft>
              <a:buClr>
                <a:srgbClr val="9E310E"/>
              </a:buClr>
              <a:buFont typeface="Arial" pitchFamily="34" charset="0"/>
              <a:buNone/>
              <a:defRPr/>
            </a:pPr>
            <a:r>
              <a:rPr lang="en-US" altLang="en-US" dirty="0">
                <a:latin typeface="+mj-lt"/>
              </a:rPr>
              <a:t>E-mail: monzer@kahf.com and </a:t>
            </a:r>
            <a:r>
              <a:rPr lang="en-US" altLang="en-US" dirty="0" smtClean="0">
                <a:latin typeface="+mj-lt"/>
              </a:rPr>
              <a:t>mkahf@hbku.edu.qa </a:t>
            </a:r>
          </a:p>
          <a:p>
            <a:pPr marL="342460" indent="-342460" algn="just" defTabSz="913228">
              <a:spcAft>
                <a:spcPts val="300"/>
              </a:spcAft>
              <a:buClr>
                <a:srgbClr val="9E310E"/>
              </a:buClr>
              <a:buFont typeface="Arial" pitchFamily="34" charset="0"/>
              <a:buNone/>
              <a:defRPr/>
            </a:pPr>
            <a:r>
              <a:rPr lang="en-US" altLang="en-US" dirty="0" smtClean="0">
                <a:latin typeface="+mj-lt"/>
              </a:rPr>
              <a:t>Office </a:t>
            </a:r>
            <a:r>
              <a:rPr lang="en-US" altLang="en-US" dirty="0">
                <a:latin typeface="+mj-lt"/>
              </a:rPr>
              <a:t>Phone: +</a:t>
            </a:r>
            <a:r>
              <a:rPr lang="en-US" altLang="en-US" dirty="0" smtClean="0">
                <a:latin typeface="+mj-lt"/>
              </a:rPr>
              <a:t>974 44546567</a:t>
            </a:r>
            <a:endParaRPr lang="en-GB" altLang="en-US" dirty="0">
              <a:latin typeface="+mj-lt"/>
            </a:endParaRPr>
          </a:p>
          <a:p>
            <a:pPr marL="342460" indent="-342460" algn="just" defTabSz="913228">
              <a:spcAft>
                <a:spcPts val="300"/>
              </a:spcAft>
              <a:buClr>
                <a:srgbClr val="9E310E"/>
              </a:buClr>
              <a:buFont typeface="Arial" pitchFamily="34" charset="0"/>
              <a:buNone/>
              <a:defRPr/>
            </a:pPr>
            <a:endParaRPr lang="en-GB" altLang="en-US" dirty="0">
              <a:latin typeface="+mj-lt"/>
            </a:endParaRPr>
          </a:p>
          <a:p>
            <a:pPr marL="342460" indent="-342460" algn="just" defTabSz="913228">
              <a:spcAft>
                <a:spcPts val="300"/>
              </a:spcAft>
              <a:buClr>
                <a:srgbClr val="9E310E"/>
              </a:buClr>
              <a:buFont typeface="Arial" pitchFamily="34" charset="0"/>
              <a:buNone/>
              <a:defRPr/>
            </a:pPr>
            <a:r>
              <a:rPr lang="en-GB" altLang="en-US" b="1" dirty="0" err="1" smtClean="0">
                <a:latin typeface="+mj-lt"/>
              </a:rPr>
              <a:t>Amiirah</a:t>
            </a:r>
            <a:r>
              <a:rPr lang="en-GB" altLang="en-US" b="1" dirty="0" smtClean="0">
                <a:latin typeface="+mj-lt"/>
              </a:rPr>
              <a:t> B. R. </a:t>
            </a:r>
            <a:r>
              <a:rPr lang="en-GB" altLang="en-US" b="1" dirty="0" err="1">
                <a:latin typeface="+mj-lt"/>
              </a:rPr>
              <a:t>Nabee</a:t>
            </a:r>
            <a:r>
              <a:rPr lang="en-GB" altLang="en-US" b="1" dirty="0">
                <a:latin typeface="+mj-lt"/>
              </a:rPr>
              <a:t> </a:t>
            </a:r>
            <a:r>
              <a:rPr lang="en-GB" altLang="en-US" b="1" dirty="0" err="1">
                <a:latin typeface="+mj-lt"/>
              </a:rPr>
              <a:t>Mohomed</a:t>
            </a:r>
            <a:endParaRPr lang="en-GB" altLang="en-US" b="1" dirty="0">
              <a:latin typeface="+mj-lt"/>
            </a:endParaRPr>
          </a:p>
          <a:p>
            <a:pPr marL="342460" indent="-342460" algn="just" defTabSz="913228">
              <a:spcAft>
                <a:spcPts val="300"/>
              </a:spcAft>
              <a:buClr>
                <a:srgbClr val="9E310E"/>
              </a:buClr>
              <a:buFont typeface="Arial" pitchFamily="34" charset="0"/>
              <a:buNone/>
              <a:defRPr/>
            </a:pPr>
            <a:r>
              <a:rPr lang="en-US" altLang="en-US" dirty="0" smtClean="0">
                <a:latin typeface="+mj-lt"/>
              </a:rPr>
              <a:t>Istanbul University</a:t>
            </a:r>
          </a:p>
          <a:p>
            <a:pPr marL="342460" indent="-342460" algn="just" defTabSz="913228">
              <a:spcAft>
                <a:spcPts val="300"/>
              </a:spcAft>
              <a:buClr>
                <a:srgbClr val="9E310E"/>
              </a:buClr>
              <a:defRPr/>
            </a:pPr>
            <a:r>
              <a:rPr lang="en-GB" altLang="en-US" dirty="0" smtClean="0">
                <a:latin typeface="+mj-lt"/>
              </a:rPr>
              <a:t>Email</a:t>
            </a:r>
            <a:r>
              <a:rPr lang="en-GB" altLang="en-US" dirty="0">
                <a:latin typeface="+mj-lt"/>
              </a:rPr>
              <a:t>: amiirah@ymail.com</a:t>
            </a:r>
          </a:p>
          <a:p>
            <a:pPr marL="342460" indent="-342460" algn="just" defTabSz="913228">
              <a:spcAft>
                <a:spcPts val="300"/>
              </a:spcAft>
              <a:buClr>
                <a:srgbClr val="9E310E"/>
              </a:buClr>
              <a:buFont typeface="Arial" pitchFamily="34" charset="0"/>
              <a:buNone/>
              <a:defRPr/>
            </a:pPr>
            <a:r>
              <a:rPr lang="en-GB" altLang="en-US" dirty="0" smtClean="0">
                <a:latin typeface="+mj-lt"/>
              </a:rPr>
              <a:t>Mob: (+90) 505 093 62 57</a:t>
            </a:r>
          </a:p>
        </p:txBody>
      </p:sp>
      <p:sp>
        <p:nvSpPr>
          <p:cNvPr id="20" name="Rectangle 5"/>
          <p:cNvSpPr txBox="1">
            <a:spLocks noChangeArrowheads="1"/>
          </p:cNvSpPr>
          <p:nvPr/>
        </p:nvSpPr>
        <p:spPr>
          <a:xfrm>
            <a:off x="228600" y="1447800"/>
            <a:ext cx="4191000" cy="1800200"/>
          </a:xfrm>
          <a:prstGeom prst="rect">
            <a:avLst/>
          </a:prstGeom>
        </p:spPr>
        <p:txBody>
          <a:bodyPr vert="horz" lIns="91323" tIns="45660" rIns="91323" bIns="45660" rtlCol="0">
            <a:noAutofit/>
          </a:bodyPr>
          <a:lstStyle/>
          <a:p>
            <a:pPr algn="ctr" defTabSz="913228">
              <a:lnSpc>
                <a:spcPct val="150000"/>
              </a:lnSpc>
              <a:buClr>
                <a:srgbClr val="9E310E"/>
              </a:buClr>
              <a:buFont typeface="Arial" pitchFamily="34" charset="0"/>
              <a:buNone/>
              <a:defRPr/>
            </a:pPr>
            <a:r>
              <a:rPr lang="en-GB" altLang="en-US" sz="4000" b="1" dirty="0">
                <a:solidFill>
                  <a:srgbClr val="EEECE1">
                    <a:lumMod val="50000"/>
                  </a:srgbClr>
                </a:solidFill>
              </a:rPr>
              <a:t>THANK YOU</a:t>
            </a:r>
          </a:p>
          <a:p>
            <a:pPr marL="342460" indent="-342460" algn="ctr" defTabSz="913228">
              <a:buClr>
                <a:srgbClr val="9E310E"/>
              </a:buClr>
              <a:buFont typeface="Arial" pitchFamily="34" charset="0"/>
              <a:buNone/>
              <a:defRPr/>
            </a:pPr>
            <a:endParaRPr lang="en-GB" altLang="en-US" sz="3200" dirty="0">
              <a:solidFill>
                <a:srgbClr val="3A4972">
                  <a:lumMod val="85000"/>
                  <a:lumOff val="15000"/>
                </a:srgbClr>
              </a:solidFill>
            </a:endParaRPr>
          </a:p>
        </p:txBody>
      </p:sp>
    </p:spTree>
    <p:extLst>
      <p:ext uri="{BB962C8B-B14F-4D97-AF65-F5344CB8AC3E}">
        <p14:creationId xmlns:p14="http://schemas.microsoft.com/office/powerpoint/2010/main" val="269750501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63040"/>
            <a:ext cx="8229600" cy="5303520"/>
          </a:xfrm>
        </p:spPr>
        <p:txBody>
          <a:bodyPr>
            <a:noAutofit/>
          </a:bodyPr>
          <a:lstStyle/>
          <a:p>
            <a:pPr algn="just">
              <a:spcBef>
                <a:spcPts val="0"/>
              </a:spcBef>
            </a:pPr>
            <a:r>
              <a:rPr lang="en-US" sz="2000" dirty="0" smtClean="0"/>
              <a:t>Cash </a:t>
            </a:r>
            <a:r>
              <a:rPr lang="en-US" sz="2000" dirty="0"/>
              <a:t>Waqf </a:t>
            </a:r>
            <a:r>
              <a:rPr lang="en-US" sz="2000" dirty="0" smtClean="0"/>
              <a:t>in </a:t>
            </a:r>
            <a:r>
              <a:rPr lang="en-US" sz="2000" dirty="0"/>
              <a:t>early Islamic history </a:t>
            </a:r>
            <a:endParaRPr lang="en-US" sz="2000" dirty="0" smtClean="0"/>
          </a:p>
          <a:p>
            <a:pPr algn="just">
              <a:spcBef>
                <a:spcPts val="0"/>
              </a:spcBef>
            </a:pPr>
            <a:r>
              <a:rPr lang="en-US" sz="2000" dirty="0" smtClean="0"/>
              <a:t>Lending </a:t>
            </a:r>
            <a:r>
              <a:rPr lang="en-US" sz="2000" dirty="0"/>
              <a:t>cash </a:t>
            </a:r>
            <a:r>
              <a:rPr lang="en-US" sz="2000" dirty="0" err="1"/>
              <a:t>waqf</a:t>
            </a:r>
            <a:r>
              <a:rPr lang="en-US" sz="2000" dirty="0"/>
              <a:t> and investment cash </a:t>
            </a:r>
            <a:r>
              <a:rPr lang="en-US" sz="2000" dirty="0" err="1"/>
              <a:t>waqf</a:t>
            </a:r>
            <a:r>
              <a:rPr lang="en-US" sz="2000" dirty="0"/>
              <a:t> </a:t>
            </a:r>
          </a:p>
          <a:p>
            <a:pPr algn="just">
              <a:spcBef>
                <a:spcPts val="0"/>
              </a:spcBef>
            </a:pPr>
            <a:r>
              <a:rPr lang="en-US" sz="2000" dirty="0" smtClean="0"/>
              <a:t>“</a:t>
            </a:r>
            <a:r>
              <a:rPr lang="en-US" sz="2000" i="1" dirty="0"/>
              <a:t>a perpetual or temporary holding of endowed cash to produce repeated benefits or usufructs for an objective of general or private righteousness according to the founder’s stipulated conditions</a:t>
            </a:r>
            <a:r>
              <a:rPr lang="en-US" sz="2000" dirty="0"/>
              <a:t>”. </a:t>
            </a:r>
            <a:endParaRPr lang="en-US" sz="2000" dirty="0" smtClean="0"/>
          </a:p>
          <a:p>
            <a:pPr algn="just">
              <a:spcBef>
                <a:spcPts val="0"/>
              </a:spcBef>
            </a:pPr>
            <a:r>
              <a:rPr lang="en-US" sz="2000" b="1" dirty="0"/>
              <a:t>Historical </a:t>
            </a:r>
            <a:r>
              <a:rPr lang="en-US" sz="2000" b="1" dirty="0" smtClean="0"/>
              <a:t>Experiences:</a:t>
            </a:r>
          </a:p>
          <a:p>
            <a:pPr lvl="1" algn="just">
              <a:spcBef>
                <a:spcPts val="0"/>
              </a:spcBef>
            </a:pPr>
            <a:r>
              <a:rPr lang="en-US" sz="2000" dirty="0" smtClean="0"/>
              <a:t>Al </a:t>
            </a:r>
            <a:r>
              <a:rPr lang="en-US" sz="2000" dirty="0" err="1"/>
              <a:t>Tasuli</a:t>
            </a:r>
            <a:r>
              <a:rPr lang="en-US" sz="2000" dirty="0"/>
              <a:t> </a:t>
            </a:r>
            <a:r>
              <a:rPr lang="en-US" sz="2000" dirty="0" smtClean="0"/>
              <a:t>Book (al </a:t>
            </a:r>
            <a:r>
              <a:rPr lang="en-US" sz="2000" dirty="0" err="1"/>
              <a:t>Bahjah</a:t>
            </a:r>
            <a:r>
              <a:rPr lang="en-US" sz="2000" dirty="0"/>
              <a:t> fi </a:t>
            </a:r>
            <a:r>
              <a:rPr lang="en-US" sz="2000" dirty="0" err="1"/>
              <a:t>Sharh</a:t>
            </a:r>
            <a:r>
              <a:rPr lang="en-US" sz="2000" dirty="0"/>
              <a:t> al </a:t>
            </a:r>
            <a:r>
              <a:rPr lang="en-US" sz="2000" dirty="0" err="1" smtClean="0"/>
              <a:t>Tuhfah</a:t>
            </a:r>
            <a:r>
              <a:rPr lang="en-US" sz="2000" dirty="0"/>
              <a:t>)</a:t>
            </a:r>
            <a:r>
              <a:rPr lang="en-US" sz="2000" dirty="0" smtClean="0"/>
              <a:t>, Cash </a:t>
            </a:r>
            <a:r>
              <a:rPr lang="en-US" sz="2000" dirty="0"/>
              <a:t>Waqf in </a:t>
            </a:r>
            <a:r>
              <a:rPr lang="en-US" sz="2000" dirty="0" smtClean="0"/>
              <a:t>Maliki School: “</a:t>
            </a:r>
            <a:r>
              <a:rPr lang="en-US" sz="2000" i="1" dirty="0" smtClean="0"/>
              <a:t>the </a:t>
            </a:r>
            <a:r>
              <a:rPr lang="en-US" sz="2000" i="1" dirty="0"/>
              <a:t>process of dedicating cash as </a:t>
            </a:r>
            <a:r>
              <a:rPr lang="en-US" sz="2000" i="1" dirty="0" err="1"/>
              <a:t>waqf</a:t>
            </a:r>
            <a:r>
              <a:rPr lang="en-US" sz="2000" i="1" dirty="0"/>
              <a:t> for the purpose of lending it to those designated as the beneficiaries without interest</a:t>
            </a:r>
            <a:r>
              <a:rPr lang="en-US" sz="2000" dirty="0" smtClean="0"/>
              <a:t>”.</a:t>
            </a:r>
          </a:p>
          <a:p>
            <a:pPr lvl="1" algn="just">
              <a:spcBef>
                <a:spcPts val="0"/>
              </a:spcBef>
            </a:pPr>
            <a:r>
              <a:rPr lang="en-US" sz="2000" dirty="0" smtClean="0"/>
              <a:t>Al </a:t>
            </a:r>
            <a:r>
              <a:rPr lang="en-US" sz="2000" dirty="0"/>
              <a:t>Bukhari </a:t>
            </a:r>
            <a:r>
              <a:rPr lang="en-US" sz="2000" dirty="0" smtClean="0"/>
              <a:t>allocated </a:t>
            </a:r>
            <a:r>
              <a:rPr lang="en-US" sz="2000" dirty="0"/>
              <a:t>the title of one of his sub-chapters “Making a Waqf out of domestic animals, personal weapons, goods and money</a:t>
            </a:r>
            <a:r>
              <a:rPr lang="en-US" sz="2000" dirty="0" smtClean="0"/>
              <a:t>”.  </a:t>
            </a:r>
          </a:p>
          <a:p>
            <a:pPr lvl="1" algn="just">
              <a:spcBef>
                <a:spcPts val="0"/>
              </a:spcBef>
            </a:pPr>
            <a:r>
              <a:rPr lang="en-US" sz="2000" dirty="0" smtClean="0"/>
              <a:t>Imam </a:t>
            </a:r>
            <a:r>
              <a:rPr lang="en-US" sz="2000" dirty="0"/>
              <a:t>Malik bin </a:t>
            </a:r>
            <a:r>
              <a:rPr lang="en-US" sz="2000" dirty="0" err="1"/>
              <a:t>Anass</a:t>
            </a:r>
            <a:r>
              <a:rPr lang="en-US" sz="2000" dirty="0"/>
              <a:t> (Circa 179H) </a:t>
            </a:r>
            <a:r>
              <a:rPr lang="en-US" sz="2000" dirty="0" smtClean="0"/>
              <a:t>also </a:t>
            </a:r>
            <a:r>
              <a:rPr lang="en-US" sz="2000" dirty="0"/>
              <a:t>mentioned </a:t>
            </a:r>
            <a:r>
              <a:rPr lang="en-US" sz="2000" dirty="0" smtClean="0"/>
              <a:t>Cash </a:t>
            </a:r>
            <a:r>
              <a:rPr lang="en-US" sz="2000" dirty="0"/>
              <a:t>Waqf. </a:t>
            </a:r>
            <a:endParaRPr lang="en-US" sz="2000" dirty="0" smtClean="0"/>
          </a:p>
          <a:p>
            <a:pPr lvl="1" algn="just">
              <a:spcBef>
                <a:spcPts val="0"/>
              </a:spcBef>
            </a:pPr>
            <a:r>
              <a:rPr lang="en-US" sz="2000" dirty="0" smtClean="0"/>
              <a:t>Ibn </a:t>
            </a:r>
            <a:r>
              <a:rPr lang="en-US" sz="2000" dirty="0" err="1" smtClean="0"/>
              <a:t>Nujaym</a:t>
            </a:r>
            <a:r>
              <a:rPr lang="en-US" sz="2000" dirty="0" smtClean="0"/>
              <a:t> Book </a:t>
            </a:r>
            <a:r>
              <a:rPr lang="en-US" sz="2000" dirty="0"/>
              <a:t>(Al Bahr Al </a:t>
            </a:r>
            <a:r>
              <a:rPr lang="en-US" sz="2000" dirty="0" err="1"/>
              <a:t>Raiq</a:t>
            </a:r>
            <a:r>
              <a:rPr lang="en-US" sz="2000" dirty="0"/>
              <a:t> </a:t>
            </a:r>
            <a:r>
              <a:rPr lang="en-US" sz="2000" dirty="0" err="1"/>
              <a:t>Sharh</a:t>
            </a:r>
            <a:r>
              <a:rPr lang="en-US" sz="2000" dirty="0"/>
              <a:t> </a:t>
            </a:r>
            <a:r>
              <a:rPr lang="en-US" sz="2000" dirty="0" err="1"/>
              <a:t>Kanz</a:t>
            </a:r>
            <a:r>
              <a:rPr lang="en-US" sz="2000" dirty="0"/>
              <a:t> Al </a:t>
            </a:r>
            <a:r>
              <a:rPr lang="en-US" sz="2000" dirty="0" err="1" smtClean="0"/>
              <a:t>Daqaiq</a:t>
            </a:r>
            <a:r>
              <a:rPr lang="en-US" sz="2000" dirty="0" smtClean="0"/>
              <a:t>): some of the companions </a:t>
            </a:r>
            <a:r>
              <a:rPr lang="en-US" sz="2000" dirty="0"/>
              <a:t>of </a:t>
            </a:r>
            <a:r>
              <a:rPr lang="en-US" sz="2000" dirty="0" err="1" smtClean="0"/>
              <a:t>Zufar</a:t>
            </a:r>
            <a:r>
              <a:rPr lang="en-US" sz="2000" dirty="0" smtClean="0"/>
              <a:t> used </a:t>
            </a:r>
            <a:r>
              <a:rPr lang="en-US" sz="2000" dirty="0"/>
              <a:t>to make Waqf of Dirhams and Dinars and they used to give the cash on Mudarabah basis and give out the proceeds to charity or for the </a:t>
            </a:r>
            <a:r>
              <a:rPr lang="en-US" sz="2000" dirty="0" err="1"/>
              <a:t>Waqf’s</a:t>
            </a:r>
            <a:r>
              <a:rPr lang="en-US" sz="2000" dirty="0"/>
              <a:t> purpose.</a:t>
            </a:r>
          </a:p>
          <a:p>
            <a:pPr lvl="1" algn="just">
              <a:spcBef>
                <a:spcPts val="0"/>
              </a:spcBef>
            </a:pPr>
            <a:endParaRPr lang="en-US" sz="2000" dirty="0" smtClean="0"/>
          </a:p>
        </p:txBody>
      </p:sp>
      <p:sp>
        <p:nvSpPr>
          <p:cNvPr id="4" name="Title 1"/>
          <p:cNvSpPr txBox="1">
            <a:spLocks/>
          </p:cNvSpPr>
          <p:nvPr/>
        </p:nvSpPr>
        <p:spPr>
          <a:xfrm>
            <a:off x="0" y="274638"/>
            <a:ext cx="9144000" cy="914400"/>
          </a:xfrm>
          <a:prstGeom prst="rect">
            <a:avLst/>
          </a:prstGeom>
          <a:solidFill>
            <a:schemeClr val="bg2">
              <a:lumMod val="75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300" b="1" dirty="0" smtClean="0">
                <a:solidFill>
                  <a:prstClr val="black"/>
                </a:solidFill>
              </a:rPr>
              <a:t>Introduction</a:t>
            </a:r>
            <a:endParaRPr lang="en-US" sz="2300" b="1" dirty="0">
              <a:solidFill>
                <a:prstClr val="black"/>
              </a:solidFill>
            </a:endParaRPr>
          </a:p>
        </p:txBody>
      </p:sp>
    </p:spTree>
    <p:extLst>
      <p:ext uri="{BB962C8B-B14F-4D97-AF65-F5344CB8AC3E}">
        <p14:creationId xmlns:p14="http://schemas.microsoft.com/office/powerpoint/2010/main" val="22676868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303520"/>
          </a:xfrm>
        </p:spPr>
        <p:txBody>
          <a:bodyPr>
            <a:noAutofit/>
          </a:bodyPr>
          <a:lstStyle/>
          <a:p>
            <a:pPr algn="just">
              <a:spcBef>
                <a:spcPts val="0"/>
              </a:spcBef>
            </a:pPr>
            <a:r>
              <a:rPr lang="en-US" sz="2000" b="1" dirty="0"/>
              <a:t>Historical Experiences:</a:t>
            </a:r>
          </a:p>
          <a:p>
            <a:pPr lvl="1" algn="just">
              <a:spcBef>
                <a:spcPts val="0"/>
              </a:spcBef>
            </a:pPr>
            <a:r>
              <a:rPr lang="en-US" sz="2000" dirty="0" smtClean="0"/>
              <a:t>Al </a:t>
            </a:r>
            <a:r>
              <a:rPr lang="en-US" sz="2000" dirty="0" err="1"/>
              <a:t>Bayyan</a:t>
            </a:r>
            <a:r>
              <a:rPr lang="en-US" sz="2000" dirty="0"/>
              <a:t> </a:t>
            </a:r>
            <a:r>
              <a:rPr lang="en-US" sz="2000" dirty="0" err="1"/>
              <a:t>wal</a:t>
            </a:r>
            <a:r>
              <a:rPr lang="en-US" sz="2000" dirty="0"/>
              <a:t> </a:t>
            </a:r>
            <a:r>
              <a:rPr lang="en-US" sz="2000" dirty="0" err="1"/>
              <a:t>Tahseel</a:t>
            </a:r>
            <a:r>
              <a:rPr lang="en-US" sz="2000" dirty="0"/>
              <a:t> by </a:t>
            </a:r>
            <a:r>
              <a:rPr lang="en-US" sz="2000" dirty="0" smtClean="0"/>
              <a:t>Grandfather </a:t>
            </a:r>
            <a:r>
              <a:rPr lang="en-US" sz="2000" dirty="0"/>
              <a:t>Ibn </a:t>
            </a:r>
            <a:r>
              <a:rPr lang="en-US" sz="2000" dirty="0" err="1"/>
              <a:t>Rushd</a:t>
            </a:r>
            <a:r>
              <a:rPr lang="en-US" sz="2000" dirty="0"/>
              <a:t> (Circa 520 AH, 1988), two incidents </a:t>
            </a:r>
            <a:r>
              <a:rPr lang="en-US" sz="2000" dirty="0" smtClean="0"/>
              <a:t>about Cash Waqf were reported</a:t>
            </a:r>
            <a:r>
              <a:rPr lang="en-US" sz="2000" dirty="0"/>
              <a:t>.</a:t>
            </a:r>
            <a:endParaRPr lang="en-US" sz="2000" dirty="0" smtClean="0"/>
          </a:p>
          <a:p>
            <a:pPr lvl="1" algn="just">
              <a:spcBef>
                <a:spcPts val="0"/>
              </a:spcBef>
            </a:pPr>
            <a:r>
              <a:rPr lang="en-US" sz="2000" dirty="0" smtClean="0"/>
              <a:t>Cash Waqf practices revived in Fes in Morocco and by the Ottoman State (1301-1922 CE)</a:t>
            </a:r>
          </a:p>
          <a:p>
            <a:pPr lvl="1" algn="just">
              <a:spcBef>
                <a:spcPts val="0"/>
              </a:spcBef>
            </a:pPr>
            <a:r>
              <a:rPr lang="en-US" sz="2000" dirty="0" smtClean="0"/>
              <a:t>Very </a:t>
            </a:r>
            <a:r>
              <a:rPr lang="en-US" sz="2000" dirty="0"/>
              <a:t>dominant in Sudan and Kuwait in </a:t>
            </a:r>
            <a:r>
              <a:rPr lang="en-US" sz="2000" dirty="0" smtClean="0"/>
              <a:t>nineties</a:t>
            </a:r>
          </a:p>
          <a:p>
            <a:pPr lvl="1" algn="just">
              <a:spcBef>
                <a:spcPts val="0"/>
              </a:spcBef>
            </a:pPr>
            <a:r>
              <a:rPr lang="en-US" sz="2000" dirty="0" smtClean="0"/>
              <a:t>Contemporary uses: </a:t>
            </a:r>
          </a:p>
          <a:p>
            <a:pPr marL="457200" lvl="1" indent="0" algn="just">
              <a:spcBef>
                <a:spcPts val="0"/>
              </a:spcBef>
              <a:buNone/>
            </a:pPr>
            <a:r>
              <a:rPr lang="en-US" sz="2000" dirty="0" smtClean="0"/>
              <a:t>Waqf shares to collect donations or direct deposits in bank accounts of Cash Waqf: 1999 in Oman and Kuwait, 2001 in UAE. </a:t>
            </a:r>
            <a:r>
              <a:rPr lang="en-US" sz="2000" dirty="0" err="1" smtClean="0"/>
              <a:t>Koc</a:t>
            </a:r>
            <a:r>
              <a:rPr lang="en-US" sz="2000" dirty="0" smtClean="0"/>
              <a:t> Holdings in Turkey was the first corporate body involved in establishing and administrating Waqf properties as early as 1967 and </a:t>
            </a:r>
            <a:r>
              <a:rPr lang="en-US" sz="2000" dirty="0" err="1" smtClean="0"/>
              <a:t>Islami</a:t>
            </a:r>
            <a:r>
              <a:rPr lang="en-US" sz="2000" dirty="0" smtClean="0"/>
              <a:t> Bank Bangladesh Limited (IBBL) in Bangladesh established Cash Waqf certificates in 1997 as a means of accumulating Waqf fund and channeling the proceeds to underprivileged Muslims. </a:t>
            </a:r>
          </a:p>
          <a:p>
            <a:pPr lvl="1" algn="just">
              <a:spcBef>
                <a:spcPts val="0"/>
              </a:spcBef>
            </a:pPr>
            <a:r>
              <a:rPr lang="en-US" sz="2000" dirty="0" smtClean="0"/>
              <a:t>21st Century: Cash Waqf schemes are being practiced in several countries under Waqf Shares, </a:t>
            </a:r>
            <a:r>
              <a:rPr lang="en-US" sz="2000" dirty="0"/>
              <a:t>Deposit Cash </a:t>
            </a:r>
            <a:r>
              <a:rPr lang="en-US" sz="2000" dirty="0" smtClean="0"/>
              <a:t>Waqf, Corporate Waqf</a:t>
            </a:r>
          </a:p>
        </p:txBody>
      </p:sp>
      <p:sp>
        <p:nvSpPr>
          <p:cNvPr id="4" name="Title 1"/>
          <p:cNvSpPr txBox="1">
            <a:spLocks/>
          </p:cNvSpPr>
          <p:nvPr/>
        </p:nvSpPr>
        <p:spPr>
          <a:xfrm>
            <a:off x="0" y="274638"/>
            <a:ext cx="9144000" cy="914400"/>
          </a:xfrm>
          <a:prstGeom prst="rect">
            <a:avLst/>
          </a:prstGeom>
          <a:solidFill>
            <a:schemeClr val="bg2">
              <a:lumMod val="75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300" b="1" dirty="0" smtClean="0">
                <a:solidFill>
                  <a:prstClr val="black"/>
                </a:solidFill>
              </a:rPr>
              <a:t>Introduction</a:t>
            </a:r>
            <a:endParaRPr lang="en-US" sz="2300" b="1" dirty="0">
              <a:solidFill>
                <a:prstClr val="black"/>
              </a:solidFill>
            </a:endParaRPr>
          </a:p>
        </p:txBody>
      </p:sp>
    </p:spTree>
    <p:extLst>
      <p:ext uri="{BB962C8B-B14F-4D97-AF65-F5344CB8AC3E}">
        <p14:creationId xmlns:p14="http://schemas.microsoft.com/office/powerpoint/2010/main" val="15378280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14400"/>
          </a:xfrm>
          <a:solidFill>
            <a:schemeClr val="bg2">
              <a:lumMod val="75000"/>
            </a:schemeClr>
          </a:solidFill>
        </p:spPr>
        <p:txBody>
          <a:bodyPr>
            <a:normAutofit/>
          </a:bodyPr>
          <a:lstStyle/>
          <a:p>
            <a:r>
              <a:rPr lang="en-US" sz="2300" b="1" dirty="0" smtClean="0"/>
              <a:t>CASH NEEDS IN MICROFINANCING</a:t>
            </a:r>
            <a:endParaRPr lang="en-US" sz="2300" b="1" dirty="0"/>
          </a:p>
        </p:txBody>
      </p:sp>
      <p:graphicFrame>
        <p:nvGraphicFramePr>
          <p:cNvPr id="6" name="Diagram 5"/>
          <p:cNvGraphicFramePr/>
          <p:nvPr>
            <p:extLst>
              <p:ext uri="{D42A27DB-BD31-4B8C-83A1-F6EECF244321}">
                <p14:modId xmlns:p14="http://schemas.microsoft.com/office/powerpoint/2010/main" val="2873001824"/>
              </p:ext>
            </p:extLst>
          </p:nvPr>
        </p:nvGraphicFramePr>
        <p:xfrm>
          <a:off x="228600" y="1447800"/>
          <a:ext cx="86868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649509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14400"/>
          </a:xfrm>
          <a:solidFill>
            <a:schemeClr val="bg2">
              <a:lumMod val="75000"/>
            </a:schemeClr>
          </a:solidFill>
        </p:spPr>
        <p:txBody>
          <a:bodyPr>
            <a:normAutofit/>
          </a:bodyPr>
          <a:lstStyle/>
          <a:p>
            <a:r>
              <a:rPr lang="en-US" sz="2300" b="1" dirty="0" smtClean="0"/>
              <a:t>PERSONAL FINANCE IN MICROFINANCING</a:t>
            </a:r>
            <a:endParaRPr lang="en-US" sz="2300" b="1" dirty="0"/>
          </a:p>
        </p:txBody>
      </p:sp>
      <p:sp>
        <p:nvSpPr>
          <p:cNvPr id="4" name="Content Placeholder 2"/>
          <p:cNvSpPr>
            <a:spLocks noGrp="1"/>
          </p:cNvSpPr>
          <p:nvPr>
            <p:ph idx="1"/>
          </p:nvPr>
        </p:nvSpPr>
        <p:spPr>
          <a:xfrm>
            <a:off x="457200" y="1447800"/>
            <a:ext cx="8229600" cy="5303520"/>
          </a:xfrm>
        </p:spPr>
        <p:txBody>
          <a:bodyPr>
            <a:noAutofit/>
          </a:bodyPr>
          <a:lstStyle/>
          <a:p>
            <a:pPr algn="just">
              <a:spcBef>
                <a:spcPts val="0"/>
              </a:spcBef>
            </a:pPr>
            <a:r>
              <a:rPr lang="en-US" sz="2000" dirty="0" smtClean="0"/>
              <a:t>Cash finance is a </a:t>
            </a:r>
            <a:r>
              <a:rPr lang="en-US" sz="2000" dirty="0"/>
              <a:t>Qard and contributory contract on which returns cannot be earned and justified. </a:t>
            </a:r>
            <a:endParaRPr lang="en-US" sz="2000" dirty="0" smtClean="0"/>
          </a:p>
          <a:p>
            <a:pPr algn="just">
              <a:spcBef>
                <a:spcPts val="0"/>
              </a:spcBef>
            </a:pPr>
            <a:r>
              <a:rPr lang="en-US" sz="2000" dirty="0" smtClean="0"/>
              <a:t>Products more </a:t>
            </a:r>
            <a:r>
              <a:rPr lang="en-US" sz="2000" dirty="0"/>
              <a:t>suitable in microfinance </a:t>
            </a:r>
            <a:r>
              <a:rPr lang="en-US" sz="2000" dirty="0" smtClean="0"/>
              <a:t>for </a:t>
            </a:r>
            <a:r>
              <a:rPr lang="en-US" sz="2000" dirty="0"/>
              <a:t>poverty alleviation and economic empowerment </a:t>
            </a:r>
            <a:r>
              <a:rPr lang="en-US" sz="2000" dirty="0" smtClean="0"/>
              <a:t>- not-for-profit mechanisms: </a:t>
            </a:r>
            <a:r>
              <a:rPr lang="en-US" sz="2000" dirty="0" err="1"/>
              <a:t>Sadaqa</a:t>
            </a:r>
            <a:r>
              <a:rPr lang="en-US" sz="2000" dirty="0"/>
              <a:t>, </a:t>
            </a:r>
            <a:r>
              <a:rPr lang="en-US" sz="2000" dirty="0" err="1"/>
              <a:t>Zakah</a:t>
            </a:r>
            <a:r>
              <a:rPr lang="en-US" sz="2000" dirty="0"/>
              <a:t>, </a:t>
            </a:r>
            <a:r>
              <a:rPr lang="en-US" sz="2000" dirty="0" err="1"/>
              <a:t>Awqaf</a:t>
            </a:r>
            <a:r>
              <a:rPr lang="en-US" sz="2000" dirty="0"/>
              <a:t> and </a:t>
            </a:r>
            <a:r>
              <a:rPr lang="en-US" sz="2000" dirty="0" smtClean="0"/>
              <a:t>Qard</a:t>
            </a:r>
            <a:endParaRPr lang="en-US" sz="2000" dirty="0" smtClean="0"/>
          </a:p>
          <a:p>
            <a:pPr algn="just">
              <a:spcBef>
                <a:spcPts val="0"/>
              </a:spcBef>
            </a:pPr>
            <a:r>
              <a:rPr lang="en-US" sz="2000" dirty="0" smtClean="0"/>
              <a:t>Resolution </a:t>
            </a:r>
            <a:r>
              <a:rPr lang="en-US" sz="2000" dirty="0"/>
              <a:t>(140-15/6) in 2004, </a:t>
            </a:r>
            <a:r>
              <a:rPr lang="en-US" sz="2000" dirty="0" smtClean="0"/>
              <a:t>OIC </a:t>
            </a:r>
            <a:r>
              <a:rPr lang="en-US" sz="2000" dirty="0" err="1"/>
              <a:t>Fiqh</a:t>
            </a:r>
            <a:r>
              <a:rPr lang="en-US" sz="2000" dirty="0"/>
              <a:t> Academy </a:t>
            </a:r>
            <a:endParaRPr lang="en-US" sz="2000" dirty="0" smtClean="0"/>
          </a:p>
          <a:p>
            <a:pPr marL="0" indent="0" algn="just">
              <a:spcBef>
                <a:spcPts val="0"/>
              </a:spcBef>
              <a:buNone/>
            </a:pPr>
            <a:r>
              <a:rPr lang="en-US" sz="2000" i="1" dirty="0" smtClean="0"/>
              <a:t>Cash </a:t>
            </a:r>
            <a:r>
              <a:rPr lang="en-US" sz="2000" i="1" dirty="0"/>
              <a:t>Waqf can be in the form of interest-free loan (qard </a:t>
            </a:r>
            <a:r>
              <a:rPr lang="en-US" sz="2000" i="1" dirty="0" err="1"/>
              <a:t>hassan</a:t>
            </a:r>
            <a:r>
              <a:rPr lang="en-US" sz="2000" i="1" dirty="0"/>
              <a:t>), for investments whether directly or by Musharakah with many </a:t>
            </a:r>
            <a:r>
              <a:rPr lang="en-US" sz="2000" i="1" dirty="0" err="1"/>
              <a:t>Waqifin</a:t>
            </a:r>
            <a:r>
              <a:rPr lang="en-US" sz="2000" i="1" dirty="0"/>
              <a:t> in one fund or through issue of shares for Cash </a:t>
            </a:r>
            <a:r>
              <a:rPr lang="en-US" sz="2000" i="1" dirty="0" smtClean="0"/>
              <a:t>Waqf </a:t>
            </a:r>
          </a:p>
          <a:p>
            <a:pPr algn="just">
              <a:spcBef>
                <a:spcPts val="0"/>
              </a:spcBef>
            </a:pPr>
            <a:r>
              <a:rPr lang="en-US" sz="2000" dirty="0" smtClean="0"/>
              <a:t>Principal </a:t>
            </a:r>
            <a:r>
              <a:rPr lang="en-US" sz="2000" dirty="0"/>
              <a:t>of cash lending Waqf is used for easing liquidity problems of beneficiaries whereas in cash investment Waqf, only the income is used for philanthropic, religious or private beneficiaries as assigned by the founders. </a:t>
            </a:r>
            <a:endParaRPr lang="en-US" sz="2000" dirty="0" smtClean="0"/>
          </a:p>
          <a:p>
            <a:pPr algn="just">
              <a:spcBef>
                <a:spcPts val="0"/>
              </a:spcBef>
            </a:pPr>
            <a:r>
              <a:rPr lang="en-US" sz="2000" dirty="0" smtClean="0"/>
              <a:t>Cash Waqf Loans and </a:t>
            </a:r>
            <a:r>
              <a:rPr lang="en-US" sz="2000" dirty="0"/>
              <a:t>Cash Waqf Microfinance Institution </a:t>
            </a:r>
            <a:endParaRPr lang="en-US" sz="2000" dirty="0" smtClean="0"/>
          </a:p>
          <a:p>
            <a:pPr algn="just">
              <a:spcBef>
                <a:spcPts val="0"/>
              </a:spcBef>
            </a:pPr>
            <a:endParaRPr lang="en-US" sz="2000" dirty="0" smtClean="0"/>
          </a:p>
        </p:txBody>
      </p:sp>
    </p:spTree>
    <p:extLst>
      <p:ext uri="{BB962C8B-B14F-4D97-AF65-F5344CB8AC3E}">
        <p14:creationId xmlns:p14="http://schemas.microsoft.com/office/powerpoint/2010/main" val="25303989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14400"/>
          </a:xfrm>
          <a:solidFill>
            <a:schemeClr val="bg2">
              <a:lumMod val="75000"/>
            </a:schemeClr>
          </a:solidFill>
        </p:spPr>
        <p:txBody>
          <a:bodyPr>
            <a:noAutofit/>
          </a:bodyPr>
          <a:lstStyle/>
          <a:p>
            <a:r>
              <a:rPr lang="en-US" sz="2300" b="1" dirty="0" smtClean="0"/>
              <a:t>Cash Waqf Loans</a:t>
            </a:r>
            <a:endParaRPr lang="en-US" sz="2300" b="1" dirty="0"/>
          </a:p>
        </p:txBody>
      </p:sp>
      <p:sp>
        <p:nvSpPr>
          <p:cNvPr id="3" name="Content Placeholder 2"/>
          <p:cNvSpPr>
            <a:spLocks noGrp="1"/>
          </p:cNvSpPr>
          <p:nvPr>
            <p:ph idx="1"/>
          </p:nvPr>
        </p:nvSpPr>
        <p:spPr>
          <a:xfrm>
            <a:off x="457200" y="1371600"/>
            <a:ext cx="8229600" cy="5181600"/>
          </a:xfrm>
        </p:spPr>
        <p:txBody>
          <a:bodyPr>
            <a:noAutofit/>
          </a:bodyPr>
          <a:lstStyle/>
          <a:p>
            <a:pPr marL="0" indent="0" algn="just">
              <a:spcBef>
                <a:spcPts val="600"/>
              </a:spcBef>
              <a:buNone/>
            </a:pPr>
            <a:r>
              <a:rPr lang="en-US" sz="2000" b="1" i="1" dirty="0" smtClean="0"/>
              <a:t>Main Conditions For Lending Cash Waqf in a Banking Context</a:t>
            </a:r>
            <a:endParaRPr lang="en-US" sz="2000" b="1" dirty="0" smtClean="0"/>
          </a:p>
          <a:p>
            <a:pPr lvl="0" algn="just">
              <a:spcBef>
                <a:spcPts val="300"/>
              </a:spcBef>
            </a:pPr>
            <a:r>
              <a:rPr lang="en-US" sz="2000" dirty="0" smtClean="0"/>
              <a:t>It </a:t>
            </a:r>
            <a:r>
              <a:rPr lang="en-US" sz="2000" dirty="0"/>
              <a:t>can be temporary or perpetual. </a:t>
            </a:r>
            <a:endParaRPr lang="en-US" sz="2000" dirty="0" smtClean="0"/>
          </a:p>
          <a:p>
            <a:pPr lvl="0" algn="just">
              <a:spcBef>
                <a:spcPts val="300"/>
              </a:spcBef>
            </a:pPr>
            <a:r>
              <a:rPr lang="en-US" sz="2000" dirty="0" smtClean="0"/>
              <a:t>Conditions </a:t>
            </a:r>
            <a:r>
              <a:rPr lang="en-US" sz="2000" dirty="0"/>
              <a:t>specified by the founder(s) are fully binding and must be followed as long as they do not violate or contradict the Shari’ah.</a:t>
            </a:r>
          </a:p>
          <a:p>
            <a:pPr lvl="0" algn="just">
              <a:spcBef>
                <a:spcPts val="300"/>
              </a:spcBef>
            </a:pPr>
            <a:r>
              <a:rPr lang="en-US" sz="2000" dirty="0" smtClean="0"/>
              <a:t>Purpose </a:t>
            </a:r>
            <a:r>
              <a:rPr lang="en-US" sz="2000" dirty="0"/>
              <a:t>of the lending Cash Waqf </a:t>
            </a:r>
            <a:r>
              <a:rPr lang="en-US" sz="2000" dirty="0" smtClean="0"/>
              <a:t>should </a:t>
            </a:r>
            <a:r>
              <a:rPr lang="en-US" sz="2000" dirty="0"/>
              <a:t>be defined and may be restricted to lending for specific needs </a:t>
            </a:r>
            <a:r>
              <a:rPr lang="en-US" sz="2000" dirty="0" smtClean="0"/>
              <a:t>only.</a:t>
            </a:r>
            <a:endParaRPr lang="en-US" sz="2000" dirty="0"/>
          </a:p>
          <a:p>
            <a:pPr lvl="0" algn="just">
              <a:spcBef>
                <a:spcPts val="300"/>
              </a:spcBef>
            </a:pPr>
            <a:r>
              <a:rPr lang="en-US" sz="2000" dirty="0" smtClean="0"/>
              <a:t>Beneficiaries should </a:t>
            </a:r>
            <a:r>
              <a:rPr lang="en-US" sz="2000" dirty="0"/>
              <a:t>be defined as well as the maximum amount of loan, payment period and other terms and conditions. </a:t>
            </a:r>
          </a:p>
          <a:p>
            <a:pPr lvl="0" algn="just">
              <a:spcBef>
                <a:spcPts val="300"/>
              </a:spcBef>
            </a:pPr>
            <a:r>
              <a:rPr lang="en-US" sz="2000" dirty="0" smtClean="0"/>
              <a:t>The Waqf asset (cash) cannot be invested as the purpose of lending Cash Waqf is to provide cash loans and investing it may prevent some beneficiaries from benefiting from the Waqf. </a:t>
            </a:r>
          </a:p>
          <a:p>
            <a:pPr algn="just">
              <a:spcBef>
                <a:spcPts val="300"/>
              </a:spcBef>
            </a:pPr>
            <a:r>
              <a:rPr lang="en-US" sz="2000" dirty="0"/>
              <a:t>Borrowers will be charged only for out-of-pocket expenses incurred in providing the loan by the lender. </a:t>
            </a:r>
          </a:p>
        </p:txBody>
      </p:sp>
    </p:spTree>
    <p:extLst>
      <p:ext uri="{BB962C8B-B14F-4D97-AF65-F5344CB8AC3E}">
        <p14:creationId xmlns:p14="http://schemas.microsoft.com/office/powerpoint/2010/main" val="5322134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14400"/>
          </a:xfrm>
          <a:solidFill>
            <a:schemeClr val="bg2">
              <a:lumMod val="75000"/>
            </a:schemeClr>
          </a:solidFill>
        </p:spPr>
        <p:txBody>
          <a:bodyPr>
            <a:noAutofit/>
          </a:bodyPr>
          <a:lstStyle/>
          <a:p>
            <a:r>
              <a:rPr lang="en-US" sz="2300" b="1" dirty="0"/>
              <a:t>Cash Waqf Open-Fund Instrument</a:t>
            </a:r>
          </a:p>
        </p:txBody>
      </p:sp>
      <p:sp>
        <p:nvSpPr>
          <p:cNvPr id="5" name="Content Placeholder 2"/>
          <p:cNvSpPr>
            <a:spLocks noGrp="1"/>
          </p:cNvSpPr>
          <p:nvPr>
            <p:ph idx="1"/>
          </p:nvPr>
        </p:nvSpPr>
        <p:spPr>
          <a:xfrm>
            <a:off x="457200" y="1295400"/>
            <a:ext cx="8229600" cy="5334000"/>
          </a:xfrm>
        </p:spPr>
        <p:txBody>
          <a:bodyPr>
            <a:noAutofit/>
          </a:bodyPr>
          <a:lstStyle/>
          <a:p>
            <a:pPr marL="0" lvl="0" indent="0" algn="just">
              <a:spcBef>
                <a:spcPts val="600"/>
              </a:spcBef>
              <a:buNone/>
            </a:pPr>
            <a:r>
              <a:rPr lang="en-US" sz="2000" b="1" i="1" dirty="0" smtClean="0"/>
              <a:t>Structure and </a:t>
            </a:r>
            <a:r>
              <a:rPr lang="en-US" sz="2000" b="1" i="1" dirty="0"/>
              <a:t>Process </a:t>
            </a:r>
            <a:r>
              <a:rPr lang="en-US" sz="2000" b="1" i="1" dirty="0" smtClean="0"/>
              <a:t>Flow</a:t>
            </a:r>
          </a:p>
          <a:p>
            <a:pPr marL="0" lvl="0" indent="0" algn="just">
              <a:spcBef>
                <a:spcPts val="0"/>
              </a:spcBef>
              <a:buNone/>
            </a:pPr>
            <a:endParaRPr lang="en-US" sz="2000" b="1" i="1" dirty="0"/>
          </a:p>
          <a:p>
            <a:pPr marL="0" lvl="0" indent="0" algn="just">
              <a:spcBef>
                <a:spcPts val="0"/>
              </a:spcBef>
              <a:buNone/>
            </a:pPr>
            <a:endParaRPr lang="en-US" sz="1900" b="1" i="1" dirty="0" smtClean="0"/>
          </a:p>
          <a:p>
            <a:pPr marL="0" lvl="0" indent="0" algn="just">
              <a:spcBef>
                <a:spcPts val="0"/>
              </a:spcBef>
              <a:buNone/>
            </a:pPr>
            <a:endParaRPr lang="en-US" sz="1900" b="1" i="1" dirty="0"/>
          </a:p>
          <a:p>
            <a:pPr marL="0" lvl="0" indent="0" algn="just">
              <a:spcBef>
                <a:spcPts val="0"/>
              </a:spcBef>
              <a:buNone/>
            </a:pPr>
            <a:endParaRPr lang="en-US" sz="1900" b="1" i="1" dirty="0" smtClean="0"/>
          </a:p>
          <a:p>
            <a:pPr marL="0" lvl="0" indent="0" algn="just">
              <a:spcBef>
                <a:spcPts val="0"/>
              </a:spcBef>
              <a:buNone/>
            </a:pPr>
            <a:endParaRPr lang="en-US" sz="1900" b="1" i="1" dirty="0"/>
          </a:p>
          <a:p>
            <a:pPr marL="0" lvl="0" indent="0" algn="just">
              <a:spcBef>
                <a:spcPts val="0"/>
              </a:spcBef>
              <a:buNone/>
            </a:pPr>
            <a:endParaRPr lang="en-US" sz="1900" b="1" i="1" dirty="0" smtClean="0"/>
          </a:p>
          <a:p>
            <a:pPr marL="0" lvl="0" indent="0" algn="just">
              <a:spcBef>
                <a:spcPts val="0"/>
              </a:spcBef>
              <a:buNone/>
            </a:pPr>
            <a:endParaRPr lang="en-US" sz="1900" b="1" i="1" dirty="0"/>
          </a:p>
          <a:p>
            <a:pPr marL="0" lvl="0" indent="0" algn="just">
              <a:spcBef>
                <a:spcPts val="0"/>
              </a:spcBef>
              <a:buNone/>
            </a:pPr>
            <a:endParaRPr lang="en-US" sz="2000" b="1" i="1" dirty="0" smtClean="0"/>
          </a:p>
          <a:p>
            <a:pPr marL="0" lvl="0" indent="0" algn="just">
              <a:spcBef>
                <a:spcPts val="0"/>
              </a:spcBef>
              <a:buNone/>
            </a:pPr>
            <a:endParaRPr lang="en-US" sz="2000" b="1" i="1" dirty="0"/>
          </a:p>
          <a:p>
            <a:pPr marL="0" lvl="0" indent="0" algn="just">
              <a:spcBef>
                <a:spcPts val="0"/>
              </a:spcBef>
              <a:buNone/>
            </a:pPr>
            <a:endParaRPr lang="en-US" sz="2000" b="1" i="1" dirty="0"/>
          </a:p>
          <a:p>
            <a:pPr marL="0" lvl="0" indent="0" algn="just">
              <a:spcBef>
                <a:spcPts val="0"/>
              </a:spcBef>
              <a:buNone/>
            </a:pPr>
            <a:endParaRPr lang="en-US" sz="2000" b="1" i="1" dirty="0" smtClean="0"/>
          </a:p>
          <a:p>
            <a:pPr marL="0" lvl="0" indent="0" algn="just">
              <a:spcBef>
                <a:spcPts val="0"/>
              </a:spcBef>
              <a:buNone/>
            </a:pPr>
            <a:endParaRPr lang="en-US" sz="2000" b="1" i="1" dirty="0" smtClean="0"/>
          </a:p>
          <a:p>
            <a:pPr marL="0" lvl="0" indent="0" algn="just">
              <a:spcBef>
                <a:spcPts val="0"/>
              </a:spcBef>
              <a:buNone/>
            </a:pPr>
            <a:endParaRPr lang="en-US" sz="1800" b="1" i="1" dirty="0" smtClean="0"/>
          </a:p>
          <a:p>
            <a:pPr algn="just">
              <a:spcBef>
                <a:spcPts val="0"/>
              </a:spcBef>
            </a:pPr>
            <a:r>
              <a:rPr lang="en-US" sz="1800" dirty="0" smtClean="0"/>
              <a:t>Individual </a:t>
            </a:r>
            <a:r>
              <a:rPr lang="en-US" sz="1800" dirty="0"/>
              <a:t>IBs </a:t>
            </a:r>
            <a:r>
              <a:rPr lang="en-US" sz="1800" dirty="0" smtClean="0"/>
              <a:t>if </a:t>
            </a:r>
            <a:r>
              <a:rPr lang="en-US" sz="1800" dirty="0"/>
              <a:t>they have a separate department for microfinancing </a:t>
            </a:r>
            <a:r>
              <a:rPr lang="en-US" sz="1800" dirty="0" smtClean="0"/>
              <a:t>or Specialized </a:t>
            </a:r>
            <a:r>
              <a:rPr lang="en-US" sz="1800" dirty="0"/>
              <a:t>IBs </a:t>
            </a:r>
            <a:endParaRPr lang="en-US" sz="1800" dirty="0" smtClean="0"/>
          </a:p>
          <a:p>
            <a:pPr algn="just">
              <a:spcBef>
                <a:spcPts val="0"/>
              </a:spcBef>
            </a:pPr>
            <a:r>
              <a:rPr lang="en-US" sz="1800" dirty="0"/>
              <a:t>Cash Waqf </a:t>
            </a:r>
            <a:r>
              <a:rPr lang="en-US" sz="1800" dirty="0" smtClean="0"/>
              <a:t>Foundation: </a:t>
            </a:r>
            <a:r>
              <a:rPr lang="en-US" sz="1800" dirty="0"/>
              <a:t>similar to the instrument presented above </a:t>
            </a:r>
            <a:r>
              <a:rPr lang="en-US" sz="1800" dirty="0" smtClean="0"/>
              <a:t>with </a:t>
            </a:r>
            <a:r>
              <a:rPr lang="en-US" sz="1800" dirty="0"/>
              <a:t>the only exception that it is fully independent and has its own legal entity</a:t>
            </a:r>
            <a:r>
              <a:rPr lang="en-US" sz="1800" dirty="0" smtClean="0"/>
              <a:t>.</a:t>
            </a:r>
            <a:endParaRPr lang="en-US" sz="1800" dirty="0"/>
          </a:p>
          <a:p>
            <a:pPr algn="just">
              <a:spcBef>
                <a:spcPts val="0"/>
              </a:spcBef>
            </a:pPr>
            <a:endParaRPr lang="en-US" sz="1800" dirty="0" smtClean="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25880" y="1752599"/>
            <a:ext cx="6583680" cy="3573261"/>
          </a:xfrm>
          <a:prstGeom prst="rect">
            <a:avLst/>
          </a:prstGeom>
          <a:noFill/>
          <a:ln>
            <a:noFill/>
          </a:ln>
        </p:spPr>
      </p:pic>
    </p:spTree>
    <p:extLst>
      <p:ext uri="{BB962C8B-B14F-4D97-AF65-F5344CB8AC3E}">
        <p14:creationId xmlns:p14="http://schemas.microsoft.com/office/powerpoint/2010/main" val="29992931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14400"/>
          </a:xfrm>
          <a:solidFill>
            <a:schemeClr val="bg2">
              <a:lumMod val="75000"/>
            </a:schemeClr>
          </a:solidFill>
        </p:spPr>
        <p:txBody>
          <a:bodyPr>
            <a:noAutofit/>
          </a:bodyPr>
          <a:lstStyle/>
          <a:p>
            <a:r>
              <a:rPr lang="en-US" sz="2300" b="1" dirty="0"/>
              <a:t>Cash Waqf Open-Fund Instrument</a:t>
            </a:r>
          </a:p>
        </p:txBody>
      </p:sp>
      <p:sp>
        <p:nvSpPr>
          <p:cNvPr id="5" name="Content Placeholder 2"/>
          <p:cNvSpPr>
            <a:spLocks noGrp="1"/>
          </p:cNvSpPr>
          <p:nvPr>
            <p:ph idx="1"/>
          </p:nvPr>
        </p:nvSpPr>
        <p:spPr>
          <a:xfrm>
            <a:off x="457200" y="1219200"/>
            <a:ext cx="8229600" cy="5334000"/>
          </a:xfrm>
        </p:spPr>
        <p:txBody>
          <a:bodyPr>
            <a:noAutofit/>
          </a:bodyPr>
          <a:lstStyle/>
          <a:p>
            <a:pPr marL="0" indent="0" algn="just">
              <a:spcBef>
                <a:spcPts val="0"/>
              </a:spcBef>
              <a:buNone/>
            </a:pPr>
            <a:r>
              <a:rPr lang="en-US" sz="2000" b="1" i="1" dirty="0" smtClean="0"/>
              <a:t>Operational </a:t>
            </a:r>
            <a:r>
              <a:rPr lang="en-US" sz="2000" b="1" i="1" dirty="0"/>
              <a:t>Aspects and </a:t>
            </a:r>
            <a:r>
              <a:rPr lang="en-US" sz="2000" b="1" i="1" dirty="0" smtClean="0"/>
              <a:t>Issues: </a:t>
            </a:r>
          </a:p>
          <a:p>
            <a:pPr algn="just">
              <a:spcBef>
                <a:spcPts val="0"/>
              </a:spcBef>
              <a:buFont typeface="+mj-lt"/>
              <a:buAutoNum type="arabicPeriod"/>
            </a:pPr>
            <a:r>
              <a:rPr lang="en-US" sz="2000" dirty="0" smtClean="0"/>
              <a:t>Fund Manager</a:t>
            </a:r>
          </a:p>
          <a:p>
            <a:pPr algn="just">
              <a:spcBef>
                <a:spcPts val="0"/>
              </a:spcBef>
              <a:buFontTx/>
              <a:buChar char="-"/>
            </a:pPr>
            <a:r>
              <a:rPr lang="en-US" sz="2000" dirty="0" smtClean="0"/>
              <a:t>Charge only </a:t>
            </a:r>
            <a:r>
              <a:rPr lang="en-US" sz="2000" dirty="0"/>
              <a:t>actual costs incurred in providing the loans and collecting payments </a:t>
            </a:r>
            <a:r>
              <a:rPr lang="en-US" sz="2000" dirty="0" smtClean="0"/>
              <a:t>to </a:t>
            </a:r>
            <a:r>
              <a:rPr lang="en-US" sz="2000" dirty="0"/>
              <a:t>borrowers</a:t>
            </a:r>
            <a:r>
              <a:rPr lang="en-US" sz="2000" dirty="0" smtClean="0"/>
              <a:t>.</a:t>
            </a:r>
          </a:p>
          <a:p>
            <a:pPr algn="just">
              <a:spcBef>
                <a:spcPts val="0"/>
              </a:spcBef>
              <a:buFontTx/>
              <a:buChar char="-"/>
            </a:pPr>
            <a:r>
              <a:rPr lang="en-US" sz="2000" dirty="0" smtClean="0"/>
              <a:t>Not </a:t>
            </a:r>
            <a:r>
              <a:rPr lang="en-US" sz="2000" dirty="0"/>
              <a:t>expected to charge a management fee particularly when: </a:t>
            </a:r>
          </a:p>
          <a:p>
            <a:pPr lvl="1" algn="just">
              <a:spcBef>
                <a:spcPts val="0"/>
              </a:spcBef>
              <a:buAutoNum type="alphaLcParenBoth"/>
            </a:pPr>
            <a:r>
              <a:rPr lang="en-US" sz="2000" dirty="0" smtClean="0"/>
              <a:t>CWF </a:t>
            </a:r>
            <a:r>
              <a:rPr lang="en-US" sz="2000" dirty="0"/>
              <a:t>is partially funded by temporary Waqf deposits and external donors. </a:t>
            </a:r>
            <a:endParaRPr lang="en-US" sz="2000" dirty="0" smtClean="0"/>
          </a:p>
          <a:p>
            <a:pPr lvl="1" algn="just">
              <a:spcBef>
                <a:spcPts val="0"/>
              </a:spcBef>
              <a:buAutoNum type="alphaLcParenBoth"/>
            </a:pPr>
            <a:r>
              <a:rPr lang="en-US" sz="2000" dirty="0" smtClean="0"/>
              <a:t>Financing </a:t>
            </a:r>
            <a:r>
              <a:rPr lang="en-US" sz="2000" dirty="0"/>
              <a:t>is restricted to the IB’s customers only.</a:t>
            </a:r>
          </a:p>
          <a:p>
            <a:pPr marL="346075" indent="-346075" algn="just">
              <a:spcBef>
                <a:spcPts val="0"/>
              </a:spcBef>
              <a:buFont typeface="+mj-lt"/>
              <a:buAutoNum type="arabicPeriod" startAt="2"/>
            </a:pPr>
            <a:r>
              <a:rPr lang="en-US" sz="2000" dirty="0" smtClean="0"/>
              <a:t>Funding </a:t>
            </a:r>
            <a:r>
              <a:rPr lang="en-US" sz="2000" dirty="0"/>
              <a:t>and Temporary Waqf </a:t>
            </a:r>
            <a:r>
              <a:rPr lang="en-US" sz="2000" dirty="0" smtClean="0"/>
              <a:t>Deposits </a:t>
            </a:r>
          </a:p>
          <a:p>
            <a:pPr algn="just">
              <a:spcBef>
                <a:spcPts val="0"/>
              </a:spcBef>
              <a:buFontTx/>
              <a:buChar char="-"/>
            </a:pPr>
            <a:r>
              <a:rPr lang="en-US" sz="2000" dirty="0" smtClean="0"/>
              <a:t>CSR </a:t>
            </a:r>
            <a:r>
              <a:rPr lang="en-US" sz="2000" dirty="0"/>
              <a:t>contributions of </a:t>
            </a:r>
            <a:r>
              <a:rPr lang="en-US" sz="2000" dirty="0" smtClean="0"/>
              <a:t>IBs, external </a:t>
            </a:r>
            <a:r>
              <a:rPr lang="en-US" sz="2000" dirty="0"/>
              <a:t>donors </a:t>
            </a:r>
            <a:r>
              <a:rPr lang="en-US" sz="2000" dirty="0" smtClean="0"/>
              <a:t>(crowdfunding) or IB’s </a:t>
            </a:r>
            <a:r>
              <a:rPr lang="en-US" sz="2000" dirty="0"/>
              <a:t>customers or individuals and institutions who wish to make temporary Waqf as Waqf </a:t>
            </a:r>
            <a:r>
              <a:rPr lang="en-US" sz="2000" dirty="0" smtClean="0"/>
              <a:t>deposits (temporary and permanent)</a:t>
            </a:r>
          </a:p>
          <a:p>
            <a:pPr marL="346075" indent="-346075" algn="just">
              <a:spcBef>
                <a:spcPts val="0"/>
              </a:spcBef>
              <a:buFont typeface="+mj-lt"/>
              <a:buAutoNum type="arabicPeriod" startAt="3"/>
            </a:pPr>
            <a:r>
              <a:rPr lang="en-US" sz="2000" dirty="0" smtClean="0"/>
              <a:t>Risk Management</a:t>
            </a:r>
          </a:p>
          <a:p>
            <a:pPr algn="just">
              <a:spcBef>
                <a:spcPts val="0"/>
              </a:spcBef>
              <a:buFont typeface="+mj-lt"/>
              <a:buAutoNum type="arabicPeriod" startAt="3"/>
            </a:pPr>
            <a:r>
              <a:rPr lang="en-US" sz="2000" dirty="0" smtClean="0"/>
              <a:t>Sustainability</a:t>
            </a:r>
          </a:p>
          <a:p>
            <a:pPr algn="just">
              <a:spcBef>
                <a:spcPts val="0"/>
              </a:spcBef>
              <a:buFontTx/>
              <a:buChar char="-"/>
            </a:pPr>
            <a:r>
              <a:rPr lang="en-US" sz="2000" dirty="0" smtClean="0"/>
              <a:t>Risk </a:t>
            </a:r>
            <a:r>
              <a:rPr lang="en-US" sz="2000" dirty="0"/>
              <a:t>of default or non-payment, administrative expenses and </a:t>
            </a:r>
            <a:r>
              <a:rPr lang="en-US" sz="2000" dirty="0" smtClean="0"/>
              <a:t>inflation</a:t>
            </a:r>
            <a:endParaRPr lang="en-US" sz="2000" dirty="0"/>
          </a:p>
          <a:p>
            <a:pPr algn="just">
              <a:spcBef>
                <a:spcPts val="0"/>
              </a:spcBef>
              <a:buFontTx/>
              <a:buChar char="-"/>
            </a:pPr>
            <a:r>
              <a:rPr lang="en-US" sz="2000" dirty="0"/>
              <a:t>To ensure capital preservation, administrative costs incurred may be borne by the IB in the case of internal CWF or charged to </a:t>
            </a:r>
            <a:r>
              <a:rPr lang="en-US" sz="2000" dirty="0" smtClean="0"/>
              <a:t>borrowers </a:t>
            </a:r>
          </a:p>
          <a:p>
            <a:pPr marL="346075" indent="-346075" algn="just">
              <a:spcBef>
                <a:spcPts val="0"/>
              </a:spcBef>
              <a:buFont typeface="+mj-lt"/>
              <a:buAutoNum type="arabicPeriod" startAt="5"/>
            </a:pPr>
            <a:r>
              <a:rPr lang="en-US" sz="2000" dirty="0" smtClean="0"/>
              <a:t>Targeted Segment</a:t>
            </a:r>
          </a:p>
        </p:txBody>
      </p:sp>
    </p:spTree>
    <p:extLst>
      <p:ext uri="{BB962C8B-B14F-4D97-AF65-F5344CB8AC3E}">
        <p14:creationId xmlns:p14="http://schemas.microsoft.com/office/powerpoint/2010/main" val="3056255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219200"/>
            <a:ext cx="8229600" cy="5181600"/>
          </a:xfrm>
        </p:spPr>
        <p:txBody>
          <a:bodyPr>
            <a:noAutofit/>
          </a:bodyPr>
          <a:lstStyle/>
          <a:p>
            <a:pPr marL="0" indent="0" algn="just">
              <a:spcBef>
                <a:spcPts val="0"/>
              </a:spcBef>
              <a:spcAft>
                <a:spcPts val="600"/>
              </a:spcAft>
              <a:buNone/>
            </a:pPr>
            <a:endParaRPr lang="en-US" sz="1800" b="1" i="1" dirty="0" smtClean="0"/>
          </a:p>
          <a:p>
            <a:pPr marL="0" indent="0" algn="just">
              <a:spcBef>
                <a:spcPts val="0"/>
              </a:spcBef>
              <a:spcAft>
                <a:spcPts val="600"/>
              </a:spcAft>
              <a:buNone/>
            </a:pPr>
            <a:endParaRPr lang="en-US" sz="1800" b="1" i="1" dirty="0"/>
          </a:p>
          <a:p>
            <a:pPr marL="0" indent="0" algn="just">
              <a:spcBef>
                <a:spcPts val="0"/>
              </a:spcBef>
              <a:spcAft>
                <a:spcPts val="600"/>
              </a:spcAft>
              <a:buNone/>
            </a:pPr>
            <a:endParaRPr lang="en-US" sz="1800" b="1" i="1" dirty="0" smtClean="0"/>
          </a:p>
          <a:p>
            <a:pPr marL="0" indent="0" algn="just">
              <a:spcBef>
                <a:spcPts val="0"/>
              </a:spcBef>
              <a:spcAft>
                <a:spcPts val="600"/>
              </a:spcAft>
              <a:buNone/>
            </a:pPr>
            <a:endParaRPr lang="en-US" sz="1800" b="1" i="1" dirty="0"/>
          </a:p>
          <a:p>
            <a:pPr marL="0" indent="0" algn="just">
              <a:spcBef>
                <a:spcPts val="0"/>
              </a:spcBef>
              <a:spcAft>
                <a:spcPts val="600"/>
              </a:spcAft>
              <a:buNone/>
            </a:pPr>
            <a:endParaRPr lang="en-US" sz="1800" b="1" i="1" dirty="0" smtClean="0"/>
          </a:p>
          <a:p>
            <a:pPr marL="0" indent="0" algn="just">
              <a:spcBef>
                <a:spcPts val="0"/>
              </a:spcBef>
              <a:spcAft>
                <a:spcPts val="600"/>
              </a:spcAft>
              <a:buNone/>
            </a:pPr>
            <a:endParaRPr lang="en-US" sz="1800" b="1" i="1" dirty="0"/>
          </a:p>
          <a:p>
            <a:pPr marL="0" indent="0" algn="just">
              <a:spcBef>
                <a:spcPts val="0"/>
              </a:spcBef>
              <a:spcAft>
                <a:spcPts val="600"/>
              </a:spcAft>
              <a:buNone/>
            </a:pPr>
            <a:endParaRPr lang="en-US" sz="1800" b="1" i="1" dirty="0" smtClean="0"/>
          </a:p>
          <a:p>
            <a:pPr marL="0" indent="0" algn="just">
              <a:spcBef>
                <a:spcPts val="0"/>
              </a:spcBef>
              <a:spcAft>
                <a:spcPts val="600"/>
              </a:spcAft>
              <a:buNone/>
            </a:pPr>
            <a:endParaRPr lang="en-US" sz="1800" b="1" i="1" dirty="0" smtClean="0"/>
          </a:p>
          <a:p>
            <a:pPr marL="0" indent="0" algn="just">
              <a:spcBef>
                <a:spcPts val="0"/>
              </a:spcBef>
              <a:spcAft>
                <a:spcPts val="600"/>
              </a:spcAft>
              <a:buNone/>
            </a:pPr>
            <a:endParaRPr lang="en-US" sz="1800" b="1" i="1" dirty="0" smtClean="0"/>
          </a:p>
        </p:txBody>
      </p:sp>
      <p:graphicFrame>
        <p:nvGraphicFramePr>
          <p:cNvPr id="8" name="Diagram 7"/>
          <p:cNvGraphicFramePr/>
          <p:nvPr>
            <p:extLst>
              <p:ext uri="{D42A27DB-BD31-4B8C-83A1-F6EECF244321}">
                <p14:modId xmlns:p14="http://schemas.microsoft.com/office/powerpoint/2010/main" val="1074421000"/>
              </p:ext>
            </p:extLst>
          </p:nvPr>
        </p:nvGraphicFramePr>
        <p:xfrm>
          <a:off x="457200" y="1386840"/>
          <a:ext cx="8534400" cy="5242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p:cNvSpPr>
            <a:spLocks noGrp="1"/>
          </p:cNvSpPr>
          <p:nvPr>
            <p:ph type="title"/>
          </p:nvPr>
        </p:nvSpPr>
        <p:spPr>
          <a:xfrm>
            <a:off x="0" y="274638"/>
            <a:ext cx="9144000" cy="914400"/>
          </a:xfrm>
          <a:solidFill>
            <a:schemeClr val="bg2">
              <a:lumMod val="75000"/>
            </a:schemeClr>
          </a:solidFill>
        </p:spPr>
        <p:txBody>
          <a:bodyPr>
            <a:noAutofit/>
          </a:bodyPr>
          <a:lstStyle/>
          <a:p>
            <a:r>
              <a:rPr lang="en-US" sz="2300" b="1" dirty="0"/>
              <a:t>Cash Waqf Open-Fund Instrument</a:t>
            </a:r>
          </a:p>
        </p:txBody>
      </p:sp>
    </p:spTree>
    <p:extLst>
      <p:ext uri="{BB962C8B-B14F-4D97-AF65-F5344CB8AC3E}">
        <p14:creationId xmlns:p14="http://schemas.microsoft.com/office/powerpoint/2010/main" val="26313051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TotalTime>
  <Words>1390</Words>
  <Application>Microsoft Office PowerPoint</Application>
  <PresentationFormat>On-screen Show (4:3)</PresentationFormat>
  <Paragraphs>141</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Contemporary Revival of Cash Waqf for Socio-economic Development  through Waqf-based Personal Finance</vt:lpstr>
      <vt:lpstr>PowerPoint Presentation</vt:lpstr>
      <vt:lpstr>PowerPoint Presentation</vt:lpstr>
      <vt:lpstr>CASH NEEDS IN MICROFINANCING</vt:lpstr>
      <vt:lpstr>PERSONAL FINANCE IN MICROFINANCING</vt:lpstr>
      <vt:lpstr>Cash Waqf Loans</vt:lpstr>
      <vt:lpstr>Cash Waqf Open-Fund Instrument</vt:lpstr>
      <vt:lpstr>Cash Waqf Open-Fund Instrument</vt:lpstr>
      <vt:lpstr>Cash Waqf Open-Fund Instrument</vt:lpstr>
      <vt:lpstr>Cash Waqf Microfinance Institution </vt:lpstr>
      <vt:lpstr>Cash Waqf Microfinance Institution </vt:lpstr>
      <vt:lpstr>Conclusion</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Islamic Personal Financing:  An Attempt to Engineer Shari’ah-Compliant Instruments</dc:title>
  <dc:creator>raffick</dc:creator>
  <cp:lastModifiedBy>raffick</cp:lastModifiedBy>
  <cp:revision>51</cp:revision>
  <dcterms:created xsi:type="dcterms:W3CDTF">2017-11-15T07:26:02Z</dcterms:created>
  <dcterms:modified xsi:type="dcterms:W3CDTF">2017-11-19T20:12:37Z</dcterms:modified>
</cp:coreProperties>
</file>